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7" r:id="rId2"/>
    <p:sldId id="280" r:id="rId3"/>
    <p:sldId id="390" r:id="rId4"/>
    <p:sldId id="283" r:id="rId5"/>
    <p:sldId id="284" r:id="rId6"/>
    <p:sldId id="392" r:id="rId7"/>
    <p:sldId id="393" r:id="rId8"/>
    <p:sldId id="286" r:id="rId9"/>
    <p:sldId id="409" r:id="rId10"/>
    <p:sldId id="416" r:id="rId11"/>
    <p:sldId id="422" r:id="rId12"/>
    <p:sldId id="414" r:id="rId13"/>
    <p:sldId id="405" r:id="rId14"/>
    <p:sldId id="406" r:id="rId15"/>
    <p:sldId id="395" r:id="rId16"/>
    <p:sldId id="396" r:id="rId17"/>
    <p:sldId id="398" r:id="rId18"/>
    <p:sldId id="415" r:id="rId19"/>
    <p:sldId id="399" r:id="rId20"/>
    <p:sldId id="418" r:id="rId21"/>
    <p:sldId id="419" r:id="rId22"/>
    <p:sldId id="420" r:id="rId23"/>
  </p:sldIdLst>
  <p:sldSz cx="17348200" cy="97536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Автор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4169AF"/>
    <a:srgbClr val="9BBB59"/>
    <a:srgbClr val="404042"/>
    <a:srgbClr val="4F81BD"/>
    <a:srgbClr val="5F7530"/>
    <a:srgbClr val="2C4D75"/>
    <a:srgbClr val="4BACC6"/>
    <a:srgbClr val="C1DE14"/>
    <a:srgbClr val="C9C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94767" autoAdjust="0"/>
  </p:normalViewPr>
  <p:slideViewPr>
    <p:cSldViewPr>
      <p:cViewPr varScale="1">
        <p:scale>
          <a:sx n="48" d="100"/>
          <a:sy n="48" d="100"/>
        </p:scale>
        <p:origin x="816" y="66"/>
      </p:cViewPr>
      <p:guideLst>
        <p:guide orient="horz" pos="2880"/>
        <p:guide pos="54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2" d="100"/>
          <a:sy n="62" d="100"/>
        </p:scale>
        <p:origin x="32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 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Science</c:v>
                </c:pt>
                <c:pt idx="1">
                  <c:v>Technology</c:v>
                </c:pt>
                <c:pt idx="2">
                  <c:v>Engineering</c:v>
                </c:pt>
                <c:pt idx="3">
                  <c:v>Math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0.13</c:v>
                </c:pt>
                <c:pt idx="2">
                  <c:v>0.13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4-407E-AB1C-B7FA2F618E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Science</c:v>
                </c:pt>
                <c:pt idx="1">
                  <c:v>Technology</c:v>
                </c:pt>
                <c:pt idx="2">
                  <c:v>Engineering</c:v>
                </c:pt>
                <c:pt idx="3">
                  <c:v>Math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0.25</c:v>
                </c:pt>
                <c:pt idx="2">
                  <c:v>0.25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4-407E-AB1C-B7FA2F618E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55051952"/>
        <c:axId val="155052512"/>
      </c:barChart>
      <c:catAx>
        <c:axId val="15505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052512"/>
        <c:crosses val="autoZero"/>
        <c:auto val="1"/>
        <c:lblAlgn val="ctr"/>
        <c:lblOffset val="100"/>
        <c:noMultiLvlLbl val="0"/>
      </c:catAx>
      <c:valAx>
        <c:axId val="155052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505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 b="1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8930777592194"/>
          <c:y val="8.3609856736831481E-2"/>
          <c:w val="0.84929266417455396"/>
          <c:h val="0.66537782715123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 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69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A0-4C05-B4EE-3D7EB1EF0F52}"/>
              </c:ext>
            </c:extLst>
          </c:dPt>
          <c:dPt>
            <c:idx val="1"/>
            <c:invertIfNegative val="0"/>
            <c:bubble3D val="0"/>
            <c:spPr>
              <a:solidFill>
                <a:srgbClr val="4169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3A0-4C05-B4EE-3D7EB1EF0F52}"/>
              </c:ext>
            </c:extLst>
          </c:dPt>
          <c:dPt>
            <c:idx val="2"/>
            <c:invertIfNegative val="0"/>
            <c:bubble3D val="0"/>
            <c:spPr>
              <a:solidFill>
                <a:srgbClr val="4169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A0-4C05-B4EE-3D7EB1EF0F52}"/>
              </c:ext>
            </c:extLst>
          </c:dPt>
          <c:dPt>
            <c:idx val="3"/>
            <c:invertIfNegative val="0"/>
            <c:bubble3D val="0"/>
            <c:spPr>
              <a:solidFill>
                <a:srgbClr val="4169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A0-4C05-B4EE-3D7EB1EF0F5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A0-4C05-B4EE-3D7EB1EF0F5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A0-4C05-B4EE-3D7EB1EF0F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#,##0.00</c:formatCode>
                <c:ptCount val="6"/>
                <c:pt idx="0">
                  <c:v>2.29</c:v>
                </c:pt>
                <c:pt idx="1">
                  <c:v>2.7</c:v>
                </c:pt>
                <c:pt idx="2">
                  <c:v>3.25</c:v>
                </c:pt>
                <c:pt idx="3">
                  <c:v>3.96</c:v>
                </c:pt>
                <c:pt idx="4">
                  <c:v>4.87</c:v>
                </c:pt>
                <c:pt idx="5">
                  <c:v>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0-4C05-B4EE-3D7EB1EF0F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91784496"/>
        <c:axId val="191785056"/>
      </c:barChart>
      <c:catAx>
        <c:axId val="19178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85056"/>
        <c:crosses val="autoZero"/>
        <c:auto val="1"/>
        <c:lblAlgn val="ctr"/>
        <c:lblOffset val="100"/>
        <c:noMultiLvlLbl val="0"/>
      </c:catAx>
      <c:valAx>
        <c:axId val="1917850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178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 robots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1-43D0-9DB2-0F13D4AF5F1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1-43D0-9DB2-0F13D4AF5F1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B1-43D0-9DB2-0F13D4AF5F1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B1-43D0-9DB2-0F13D4AF5F1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B1-43D0-9DB2-0F13D4AF5F1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B1-43D0-9DB2-0F13D4AF5F1E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#,##0.00</c:formatCode>
                <c:ptCount val="6"/>
                <c:pt idx="0">
                  <c:v>4000</c:v>
                </c:pt>
                <c:pt idx="1">
                  <c:v>5000</c:v>
                </c:pt>
                <c:pt idx="2">
                  <c:v>7500</c:v>
                </c:pt>
                <c:pt idx="3">
                  <c:v>10500</c:v>
                </c:pt>
                <c:pt idx="4">
                  <c:v>14000</c:v>
                </c:pt>
                <c:pt idx="5">
                  <c:v>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B1-43D0-9DB2-0F13D4AF5F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Toy and Educational robots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2000</c:v>
                </c:pt>
                <c:pt idx="1">
                  <c:v>3000</c:v>
                </c:pt>
                <c:pt idx="2">
                  <c:v>3500</c:v>
                </c:pt>
                <c:pt idx="3">
                  <c:v>5000</c:v>
                </c:pt>
                <c:pt idx="4">
                  <c:v>7500</c:v>
                </c:pt>
                <c:pt idx="5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CB1-43D0-9DB2-0F13D4AF5F1E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B3-4C05-BC61-DA6D2FC2B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91788416"/>
        <c:axId val="191788976"/>
      </c:barChart>
      <c:catAx>
        <c:axId val="1917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88976"/>
        <c:crosses val="autoZero"/>
        <c:auto val="1"/>
        <c:lblAlgn val="ctr"/>
        <c:lblOffset val="100"/>
        <c:noMultiLvlLbl val="0"/>
      </c:catAx>
      <c:valAx>
        <c:axId val="1917889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8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A7C17-74B3-4906-90D6-B53701CFA6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3C05434-CC42-42F8-B19D-180DCDEC958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4000" b="1" dirty="0"/>
            <a:t>HARD</a:t>
          </a:r>
          <a:endParaRPr lang="ru-RU" sz="4000" b="1" dirty="0"/>
        </a:p>
      </dgm:t>
    </dgm:pt>
    <dgm:pt modelId="{3E41B02B-0B52-4403-A3D7-A4A96B1CC79E}" type="parTrans" cxnId="{CF09689D-1E96-4BEC-B7C3-3708E554F296}">
      <dgm:prSet/>
      <dgm:spPr/>
      <dgm:t>
        <a:bodyPr/>
        <a:lstStyle/>
        <a:p>
          <a:endParaRPr lang="ru-RU"/>
        </a:p>
      </dgm:t>
    </dgm:pt>
    <dgm:pt modelId="{44566ABD-2DCB-4C82-A1D1-D2F20F227E11}" type="sibTrans" cxnId="{CF09689D-1E96-4BEC-B7C3-3708E554F296}">
      <dgm:prSet/>
      <dgm:spPr/>
      <dgm:t>
        <a:bodyPr/>
        <a:lstStyle/>
        <a:p>
          <a:endParaRPr lang="ru-RU"/>
        </a:p>
      </dgm:t>
    </dgm:pt>
    <dgm:pt modelId="{783A39D2-1432-4FA7-9507-C9136FE697B5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b="1" dirty="0"/>
            <a:t>CURRICULUM</a:t>
          </a:r>
          <a:endParaRPr lang="ru-RU" b="1" dirty="0"/>
        </a:p>
      </dgm:t>
    </dgm:pt>
    <dgm:pt modelId="{A32BAEF8-8110-4B76-BEBB-1B8E82A6A86B}" type="parTrans" cxnId="{ECBD896C-2AE4-466B-9ECE-C498696F4A98}">
      <dgm:prSet/>
      <dgm:spPr/>
      <dgm:t>
        <a:bodyPr/>
        <a:lstStyle/>
        <a:p>
          <a:endParaRPr lang="ru-RU"/>
        </a:p>
      </dgm:t>
    </dgm:pt>
    <dgm:pt modelId="{8F120726-A1E1-4BE2-91CB-E05098CD13B4}" type="sibTrans" cxnId="{ECBD896C-2AE4-466B-9ECE-C498696F4A98}">
      <dgm:prSet/>
      <dgm:spPr/>
      <dgm:t>
        <a:bodyPr/>
        <a:lstStyle/>
        <a:p>
          <a:endParaRPr lang="ru-RU"/>
        </a:p>
      </dgm:t>
    </dgm:pt>
    <dgm:pt modelId="{36144915-C782-4AB7-9314-4EE07F19D6E5}">
      <dgm:prSet phldrT="[Текст]" custT="1"/>
      <dgm:spPr/>
      <dgm:t>
        <a:bodyPr/>
        <a:lstStyle/>
        <a:p>
          <a:r>
            <a:rPr lang="en-US" sz="4000" b="1" dirty="0"/>
            <a:t>SOFT</a:t>
          </a:r>
          <a:endParaRPr lang="ru-RU" sz="4000" b="1" dirty="0"/>
        </a:p>
        <a:p>
          <a:endParaRPr lang="ru-RU" sz="2000" dirty="0"/>
        </a:p>
      </dgm:t>
    </dgm:pt>
    <dgm:pt modelId="{5B983CB9-C963-4B91-8027-0ABF3D896E41}" type="parTrans" cxnId="{E88BD898-BDFC-4C20-93E6-B0C68D2EABCB}">
      <dgm:prSet/>
      <dgm:spPr/>
      <dgm:t>
        <a:bodyPr/>
        <a:lstStyle/>
        <a:p>
          <a:endParaRPr lang="ru-RU"/>
        </a:p>
      </dgm:t>
    </dgm:pt>
    <dgm:pt modelId="{BA5A1801-CC10-442A-9C22-562E870E7134}" type="sibTrans" cxnId="{E88BD898-BDFC-4C20-93E6-B0C68D2EABCB}">
      <dgm:prSet/>
      <dgm:spPr/>
      <dgm:t>
        <a:bodyPr/>
        <a:lstStyle/>
        <a:p>
          <a:endParaRPr lang="ru-RU"/>
        </a:p>
      </dgm:t>
    </dgm:pt>
    <dgm:pt modelId="{DC3A7EA5-458F-461C-A5E4-4DA06AE7119D}" type="pres">
      <dgm:prSet presAssocID="{5C3A7C17-74B3-4906-90D6-B53701CFA6F3}" presName="compositeShape" presStyleCnt="0">
        <dgm:presLayoutVars>
          <dgm:chMax val="7"/>
          <dgm:dir/>
          <dgm:resizeHandles val="exact"/>
        </dgm:presLayoutVars>
      </dgm:prSet>
      <dgm:spPr/>
    </dgm:pt>
    <dgm:pt modelId="{DD4656AD-810C-4A14-B997-333A4773FF3A}" type="pres">
      <dgm:prSet presAssocID="{F3C05434-CC42-42F8-B19D-180DCDEC958C}" presName="circ1" presStyleLbl="vennNode1" presStyleIdx="0" presStyleCnt="3"/>
      <dgm:spPr/>
    </dgm:pt>
    <dgm:pt modelId="{936C0F4D-A15D-4AC8-AAE3-903E6EA70734}" type="pres">
      <dgm:prSet presAssocID="{F3C05434-CC42-42F8-B19D-180DCDEC95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AFF438-290F-44A6-92C0-D0447CC0E05B}" type="pres">
      <dgm:prSet presAssocID="{783A39D2-1432-4FA7-9507-C9136FE697B5}" presName="circ2" presStyleLbl="vennNode1" presStyleIdx="1" presStyleCnt="3"/>
      <dgm:spPr/>
    </dgm:pt>
    <dgm:pt modelId="{DEE231B9-5D41-4EFC-810F-D63068E7BD7A}" type="pres">
      <dgm:prSet presAssocID="{783A39D2-1432-4FA7-9507-C9136FE697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E1AFD29-C616-40B1-BAE0-D70E86B4F0BA}" type="pres">
      <dgm:prSet presAssocID="{36144915-C782-4AB7-9314-4EE07F19D6E5}" presName="circ3" presStyleLbl="vennNode1" presStyleIdx="2" presStyleCnt="3"/>
      <dgm:spPr/>
    </dgm:pt>
    <dgm:pt modelId="{A033E4CF-6016-437C-8A8E-18F3903E94A3}" type="pres">
      <dgm:prSet presAssocID="{36144915-C782-4AB7-9314-4EE07F19D6E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CC8A705-F7A6-4803-8DAA-D5E7A73FEE49}" type="presOf" srcId="{F3C05434-CC42-42F8-B19D-180DCDEC958C}" destId="{DD4656AD-810C-4A14-B997-333A4773FF3A}" srcOrd="0" destOrd="0" presId="urn:microsoft.com/office/officeart/2005/8/layout/venn1"/>
    <dgm:cxn modelId="{F306961F-FF31-4EFE-B433-7225B3EF0331}" type="presOf" srcId="{783A39D2-1432-4FA7-9507-C9136FE697B5}" destId="{DEE231B9-5D41-4EFC-810F-D63068E7BD7A}" srcOrd="1" destOrd="0" presId="urn:microsoft.com/office/officeart/2005/8/layout/venn1"/>
    <dgm:cxn modelId="{ECBD896C-2AE4-466B-9ECE-C498696F4A98}" srcId="{5C3A7C17-74B3-4906-90D6-B53701CFA6F3}" destId="{783A39D2-1432-4FA7-9507-C9136FE697B5}" srcOrd="1" destOrd="0" parTransId="{A32BAEF8-8110-4B76-BEBB-1B8E82A6A86B}" sibTransId="{8F120726-A1E1-4BE2-91CB-E05098CD13B4}"/>
    <dgm:cxn modelId="{8C1C9C78-AD0F-45D7-8CEE-FD9C1A44DD95}" type="presOf" srcId="{F3C05434-CC42-42F8-B19D-180DCDEC958C}" destId="{936C0F4D-A15D-4AC8-AAE3-903E6EA70734}" srcOrd="1" destOrd="0" presId="urn:microsoft.com/office/officeart/2005/8/layout/venn1"/>
    <dgm:cxn modelId="{3C22808A-DED4-4A2C-B15D-B7728E562066}" type="presOf" srcId="{36144915-C782-4AB7-9314-4EE07F19D6E5}" destId="{AE1AFD29-C616-40B1-BAE0-D70E86B4F0BA}" srcOrd="0" destOrd="0" presId="urn:microsoft.com/office/officeart/2005/8/layout/venn1"/>
    <dgm:cxn modelId="{E88BD898-BDFC-4C20-93E6-B0C68D2EABCB}" srcId="{5C3A7C17-74B3-4906-90D6-B53701CFA6F3}" destId="{36144915-C782-4AB7-9314-4EE07F19D6E5}" srcOrd="2" destOrd="0" parTransId="{5B983CB9-C963-4B91-8027-0ABF3D896E41}" sibTransId="{BA5A1801-CC10-442A-9C22-562E870E7134}"/>
    <dgm:cxn modelId="{CF09689D-1E96-4BEC-B7C3-3708E554F296}" srcId="{5C3A7C17-74B3-4906-90D6-B53701CFA6F3}" destId="{F3C05434-CC42-42F8-B19D-180DCDEC958C}" srcOrd="0" destOrd="0" parTransId="{3E41B02B-0B52-4403-A3D7-A4A96B1CC79E}" sibTransId="{44566ABD-2DCB-4C82-A1D1-D2F20F227E11}"/>
    <dgm:cxn modelId="{4F9861C3-8B99-410E-ABF0-68A112550B11}" type="presOf" srcId="{783A39D2-1432-4FA7-9507-C9136FE697B5}" destId="{CBAFF438-290F-44A6-92C0-D0447CC0E05B}" srcOrd="0" destOrd="0" presId="urn:microsoft.com/office/officeart/2005/8/layout/venn1"/>
    <dgm:cxn modelId="{D46D8BD2-1C6D-41EF-A930-A942FEF6F110}" type="presOf" srcId="{5C3A7C17-74B3-4906-90D6-B53701CFA6F3}" destId="{DC3A7EA5-458F-461C-A5E4-4DA06AE7119D}" srcOrd="0" destOrd="0" presId="urn:microsoft.com/office/officeart/2005/8/layout/venn1"/>
    <dgm:cxn modelId="{B0EE17E8-72EA-48B2-A1F4-695528FD85B9}" type="presOf" srcId="{36144915-C782-4AB7-9314-4EE07F19D6E5}" destId="{A033E4CF-6016-437C-8A8E-18F3903E94A3}" srcOrd="1" destOrd="0" presId="urn:microsoft.com/office/officeart/2005/8/layout/venn1"/>
    <dgm:cxn modelId="{1D3326B2-BA07-4A22-B34C-5748B54E273B}" type="presParOf" srcId="{DC3A7EA5-458F-461C-A5E4-4DA06AE7119D}" destId="{DD4656AD-810C-4A14-B997-333A4773FF3A}" srcOrd="0" destOrd="0" presId="urn:microsoft.com/office/officeart/2005/8/layout/venn1"/>
    <dgm:cxn modelId="{FD0B8B9F-FDCB-4FFF-A5F4-385B5357BA94}" type="presParOf" srcId="{DC3A7EA5-458F-461C-A5E4-4DA06AE7119D}" destId="{936C0F4D-A15D-4AC8-AAE3-903E6EA70734}" srcOrd="1" destOrd="0" presId="urn:microsoft.com/office/officeart/2005/8/layout/venn1"/>
    <dgm:cxn modelId="{42BF2428-849C-41E0-A2AD-1D8FDDEC63CC}" type="presParOf" srcId="{DC3A7EA5-458F-461C-A5E4-4DA06AE7119D}" destId="{CBAFF438-290F-44A6-92C0-D0447CC0E05B}" srcOrd="2" destOrd="0" presId="urn:microsoft.com/office/officeart/2005/8/layout/venn1"/>
    <dgm:cxn modelId="{062494DF-F854-4C9A-9AF4-4EDA39E83E05}" type="presParOf" srcId="{DC3A7EA5-458F-461C-A5E4-4DA06AE7119D}" destId="{DEE231B9-5D41-4EFC-810F-D63068E7BD7A}" srcOrd="3" destOrd="0" presId="urn:microsoft.com/office/officeart/2005/8/layout/venn1"/>
    <dgm:cxn modelId="{F8F66FFF-0912-4221-99C1-A968037F64CB}" type="presParOf" srcId="{DC3A7EA5-458F-461C-A5E4-4DA06AE7119D}" destId="{AE1AFD29-C616-40B1-BAE0-D70E86B4F0BA}" srcOrd="4" destOrd="0" presId="urn:microsoft.com/office/officeart/2005/8/layout/venn1"/>
    <dgm:cxn modelId="{5871E857-DFED-486C-AF4D-05DE04718B7E}" type="presParOf" srcId="{DC3A7EA5-458F-461C-A5E4-4DA06AE7119D}" destId="{A033E4CF-6016-437C-8A8E-18F3903E94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56AD-810C-4A14-B997-333A4773FF3A}">
      <dsp:nvSpPr>
        <dsp:cNvPr id="0" name=""/>
        <dsp:cNvSpPr/>
      </dsp:nvSpPr>
      <dsp:spPr>
        <a:xfrm>
          <a:off x="1515983" y="84223"/>
          <a:ext cx="4042711" cy="404271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HARD</a:t>
          </a:r>
          <a:endParaRPr lang="ru-RU" sz="4000" b="1" kern="1200" dirty="0"/>
        </a:p>
      </dsp:txBody>
      <dsp:txXfrm>
        <a:off x="2055011" y="791697"/>
        <a:ext cx="2964655" cy="1819220"/>
      </dsp:txXfrm>
    </dsp:sp>
    <dsp:sp modelId="{CBAFF438-290F-44A6-92C0-D0447CC0E05B}">
      <dsp:nvSpPr>
        <dsp:cNvPr id="0" name=""/>
        <dsp:cNvSpPr/>
      </dsp:nvSpPr>
      <dsp:spPr>
        <a:xfrm>
          <a:off x="2974728" y="2610918"/>
          <a:ext cx="4042711" cy="4042711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CURRICULUM</a:t>
          </a:r>
          <a:endParaRPr lang="ru-RU" sz="3300" b="1" kern="1200" dirty="0"/>
        </a:p>
      </dsp:txBody>
      <dsp:txXfrm>
        <a:off x="4211124" y="3655285"/>
        <a:ext cx="2425627" cy="2223491"/>
      </dsp:txXfrm>
    </dsp:sp>
    <dsp:sp modelId="{AE1AFD29-C616-40B1-BAE0-D70E86B4F0BA}">
      <dsp:nvSpPr>
        <dsp:cNvPr id="0" name=""/>
        <dsp:cNvSpPr/>
      </dsp:nvSpPr>
      <dsp:spPr>
        <a:xfrm>
          <a:off x="57238" y="2610918"/>
          <a:ext cx="4042711" cy="4042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SOFT</a:t>
          </a:r>
          <a:endParaRPr lang="ru-RU" sz="40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437927" y="3655285"/>
        <a:ext cx="2425627" cy="2223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69" cy="494998"/>
          </a:xfrm>
          <a:prstGeom prst="rect">
            <a:avLst/>
          </a:prstGeom>
        </p:spPr>
        <p:txBody>
          <a:bodyPr vert="horz" lIns="56245" tIns="28122" rIns="56245" bIns="28122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0" y="0"/>
            <a:ext cx="2945369" cy="494998"/>
          </a:xfrm>
          <a:prstGeom prst="rect">
            <a:avLst/>
          </a:prstGeom>
        </p:spPr>
        <p:txBody>
          <a:bodyPr vert="horz" lIns="56245" tIns="28122" rIns="56245" bIns="28122" rtlCol="0"/>
          <a:lstStyle>
            <a:lvl1pPr algn="r">
              <a:defRPr sz="700"/>
            </a:lvl1pPr>
          </a:lstStyle>
          <a:p>
            <a:fld id="{3C8CDD92-CC38-4EB4-930C-459DB65E165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252"/>
            <a:ext cx="2945369" cy="494998"/>
          </a:xfrm>
          <a:prstGeom prst="rect">
            <a:avLst/>
          </a:prstGeom>
        </p:spPr>
        <p:txBody>
          <a:bodyPr vert="horz" lIns="56245" tIns="28122" rIns="56245" bIns="28122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0" y="9379252"/>
            <a:ext cx="2945369" cy="494998"/>
          </a:xfrm>
          <a:prstGeom prst="rect">
            <a:avLst/>
          </a:prstGeom>
        </p:spPr>
        <p:txBody>
          <a:bodyPr vert="horz" lIns="56245" tIns="28122" rIns="56245" bIns="28122" rtlCol="0" anchor="b"/>
          <a:lstStyle>
            <a:lvl1pPr algn="r">
              <a:defRPr sz="700"/>
            </a:lvl1pPr>
          </a:lstStyle>
          <a:p>
            <a:fld id="{90EA6E6C-78A9-45A3-95C4-53F29A0E8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2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69" cy="493391"/>
          </a:xfrm>
          <a:prstGeom prst="rect">
            <a:avLst/>
          </a:prstGeom>
        </p:spPr>
        <p:txBody>
          <a:bodyPr vert="horz" lIns="56245" tIns="28122" rIns="56245" bIns="28122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0" y="1"/>
            <a:ext cx="2945369" cy="493391"/>
          </a:xfrm>
          <a:prstGeom prst="rect">
            <a:avLst/>
          </a:prstGeom>
        </p:spPr>
        <p:txBody>
          <a:bodyPr vert="horz" lIns="56245" tIns="28122" rIns="56245" bIns="28122" rtlCol="0"/>
          <a:lstStyle>
            <a:lvl1pPr algn="r">
              <a:defRPr sz="700"/>
            </a:lvl1pPr>
          </a:lstStyle>
          <a:p>
            <a:fld id="{476173DA-79D4-4027-99C0-DDB696EFE63B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41363"/>
            <a:ext cx="6584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6245" tIns="28122" rIns="56245" bIns="28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893" y="4689625"/>
            <a:ext cx="5437891" cy="4443735"/>
          </a:xfrm>
          <a:prstGeom prst="rect">
            <a:avLst/>
          </a:prstGeom>
        </p:spPr>
        <p:txBody>
          <a:bodyPr vert="horz" lIns="56245" tIns="28122" rIns="56245" bIns="281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253"/>
            <a:ext cx="2945369" cy="493391"/>
          </a:xfrm>
          <a:prstGeom prst="rect">
            <a:avLst/>
          </a:prstGeom>
        </p:spPr>
        <p:txBody>
          <a:bodyPr vert="horz" lIns="56245" tIns="28122" rIns="56245" bIns="28122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0" y="9379253"/>
            <a:ext cx="2945369" cy="493391"/>
          </a:xfrm>
          <a:prstGeom prst="rect">
            <a:avLst/>
          </a:prstGeom>
        </p:spPr>
        <p:txBody>
          <a:bodyPr vert="horz" lIns="56245" tIns="28122" rIns="56245" bIns="28122" rtlCol="0" anchor="b"/>
          <a:lstStyle>
            <a:lvl1pPr algn="r">
              <a:defRPr sz="700"/>
            </a:lvl1pPr>
          </a:lstStyle>
          <a:p>
            <a:fld id="{48F4FBF0-2EA0-458B-A682-68C375B01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4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0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https://www.aranca.com/knowledgel-ibrary/blogs-and-opinions/investment-research/robots-in-the-global-education-industry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4FBF0-2EA0-458B-A682-68C375B01506}" type="slidenum">
              <a:rPr kumimoji="0" lang="ru-RU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5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9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5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https://www.aranca.com/knowledgel-ibrary/blogs-and-opinions/investment-research/robots-in-the-global-education-industry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1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  <a:p>
            <a:r>
              <a:rPr lang="en-US" dirty="0"/>
              <a:t>https://www.aranca.com/knowledge-library/blogs-and-opinions/investment-research/robots-in-the-global-education-industry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42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9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75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4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https://www.aranca.com/knowledge-library/blogs-and-opinions/investment-research/robots-in-the-global-education-industry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3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5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52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651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1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5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3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3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Простая в использовании - </a:t>
            </a:r>
            <a:r>
              <a:rPr lang="ru-RU" sz="1200" dirty="0"/>
              <a:t>поддержка преподавателей и мотивация школьников. Уникальные роботизированные платформы ROBBO</a:t>
            </a:r>
            <a:r>
              <a:rPr lang="ru-RU" sz="1200" baseline="30000" dirty="0"/>
              <a:t>TM</a:t>
            </a:r>
            <a:r>
              <a:rPr lang="ru-RU" sz="1200" dirty="0"/>
              <a:t> - это образовательные инструменты для детей, которые изучают основы технологии, техники и кодирования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 Предназначен для массового внедрения</a:t>
            </a:r>
            <a:r>
              <a:rPr lang="ru-RU" sz="1200" dirty="0"/>
              <a:t>- школы и клубы. Не требует предварительных знаний как от учителя, так и от школьников.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Готов к использованию и выполнению заранее заданных </a:t>
            </a:r>
            <a:r>
              <a:rPr lang="ru-RU" sz="1200" dirty="0"/>
              <a:t>задач - не нужно собирать базовые модели, дети просто учатся, меняя части роботов и программируя движение.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Созданные и изготовленные в Финляндии платформы</a:t>
            </a:r>
            <a:r>
              <a:rPr lang="ru-RU" sz="1200" dirty="0"/>
              <a:t>, роботы и учебные материалы были разработаны в сотрудничестве с Хельсинским университетом, Департаментом педагогического образования и финскими средними школами из сети </a:t>
            </a:r>
            <a:r>
              <a:rPr lang="ru-RU" sz="1200" dirty="0" err="1"/>
              <a:t>Innokas</a:t>
            </a:r>
            <a:r>
              <a:rPr lang="ru-RU" sz="1200" dirty="0"/>
              <a:t>, сертифицированной CE.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b="1" dirty="0"/>
              <a:t>Используется</a:t>
            </a:r>
            <a:r>
              <a:rPr lang="ru-RU" sz="1200" dirty="0"/>
              <a:t> свободное программное и аппаратное обеспечение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FBF0-2EA0-458B-A682-68C375B015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298037" y="-27094"/>
            <a:ext cx="485387" cy="9145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6194023" y="395302"/>
            <a:ext cx="740433" cy="519289"/>
          </a:xfrm>
          <a:prstGeom prst="rect">
            <a:avLst/>
          </a:prstGeom>
        </p:spPr>
        <p:txBody>
          <a:bodyPr vert="horz" lIns="173397" tIns="86699" rIns="173397" bIns="8669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z="2276" smtClean="0"/>
              <a:pPr/>
              <a:t>‹#›</a:t>
            </a:fld>
            <a:endParaRPr lang="en-US" sz="2276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689" y="154750"/>
            <a:ext cx="1887482" cy="12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6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16408400" y="2895"/>
            <a:ext cx="419100" cy="911860"/>
          </a:xfrm>
          <a:custGeom>
            <a:avLst/>
            <a:gdLst/>
            <a:ahLst/>
            <a:cxnLst/>
            <a:rect l="l" t="t" r="r" b="b"/>
            <a:pathLst>
              <a:path w="266700" h="911860">
                <a:moveTo>
                  <a:pt x="266700" y="0"/>
                </a:moveTo>
                <a:lnTo>
                  <a:pt x="0" y="0"/>
                </a:lnTo>
                <a:lnTo>
                  <a:pt x="0" y="911504"/>
                </a:lnTo>
                <a:lnTo>
                  <a:pt x="266700" y="911504"/>
                </a:lnTo>
                <a:lnTo>
                  <a:pt x="266700" y="0"/>
                </a:lnTo>
                <a:close/>
              </a:path>
            </a:pathLst>
          </a:custGeom>
          <a:solidFill>
            <a:srgbClr val="40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C:\Users\ostepanov\AppData\Local\Microsoft\Windows\Temporary Internet Files\Content.Outlook\7QSZ2S2G\logo SkVenture 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8" y="268515"/>
            <a:ext cx="1479412" cy="10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120900" y="299557"/>
            <a:ext cx="13792200" cy="615553"/>
          </a:xfrm>
        </p:spPr>
        <p:txBody>
          <a:bodyPr/>
          <a:lstStyle>
            <a:lvl1pPr>
              <a:defRPr sz="4000">
                <a:solidFill>
                  <a:srgbClr val="4169A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6239467" y="395302"/>
            <a:ext cx="740433" cy="519289"/>
          </a:xfrm>
          <a:prstGeom prst="rect">
            <a:avLst/>
          </a:prstGeom>
        </p:spPr>
        <p:txBody>
          <a:bodyPr vert="horz" lIns="173397" tIns="86699" rIns="173397" bIns="8669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z="2276" smtClean="0">
                <a:solidFill>
                  <a:schemeClr val="bg1"/>
                </a:solidFill>
              </a:rPr>
              <a:pPr/>
              <a:t>‹#›</a:t>
            </a:fld>
            <a:endParaRPr lang="en-US" sz="227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6A3497-E16A-4F03-B695-822A0501B9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2844" y="1693173"/>
            <a:ext cx="15876644" cy="3285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276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866930" indent="0">
              <a:buNone/>
              <a:defRPr sz="2276"/>
            </a:lvl2pPr>
            <a:lvl3pPr marL="1733859" indent="0">
              <a:buNone/>
              <a:defRPr sz="1896"/>
            </a:lvl3pPr>
            <a:lvl4pPr marL="2600790" indent="0">
              <a:buNone/>
              <a:defRPr sz="1707"/>
            </a:lvl4pPr>
            <a:lvl5pPr marL="3467719" indent="0">
              <a:buNone/>
              <a:defRPr sz="1707"/>
            </a:lvl5pPr>
            <a:lvl6pPr marL="4334649" indent="0">
              <a:buNone/>
              <a:defRPr sz="1707"/>
            </a:lvl6pPr>
            <a:lvl7pPr marL="5201578" indent="0">
              <a:buNone/>
              <a:defRPr sz="1707"/>
            </a:lvl7pPr>
            <a:lvl8pPr marL="6068509" indent="0">
              <a:buNone/>
              <a:defRPr sz="1707"/>
            </a:lvl8pPr>
            <a:lvl9pPr marL="6935439" indent="0">
              <a:buNone/>
              <a:defRPr sz="1707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4BAEA-3118-4E07-9CF8-FADBD7E7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44" y="591625"/>
            <a:ext cx="15876644" cy="105060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68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9" y="493683"/>
            <a:ext cx="1359432" cy="9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0" y="2578100"/>
            <a:ext cx="13030200" cy="408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4013" y="1955139"/>
            <a:ext cx="15100172" cy="343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robbo.world/" TargetMode="External"/><Relationship Id="rId3" Type="http://schemas.openxmlformats.org/officeDocument/2006/relationships/hyperlink" Target="https://www.robbo.world/" TargetMode="External"/><Relationship Id="rId7" Type="http://schemas.openxmlformats.org/officeDocument/2006/relationships/hyperlink" Target="https://www.facebook.com/ROBBO.WORLD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channel/UCjkh5xz6SQUH9ehCP0Ck8Fw" TargetMode="External"/><Relationship Id="rId5" Type="http://schemas.openxmlformats.org/officeDocument/2006/relationships/hyperlink" Target="http://franchise.robbo.world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class.robbo.world/" TargetMode="Externa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086025" y="4264680"/>
            <a:ext cx="13173760" cy="129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000" tIns="64000" rIns="128000" bIns="64000" anchor="ctr"/>
          <a:lstStyle/>
          <a:p>
            <a:pPr algn="ctr">
              <a:lnSpc>
                <a:spcPct val="100000"/>
              </a:lnSpc>
            </a:pPr>
            <a:r>
              <a:rPr lang="en-US" sz="16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Plakkaat"/>
              </a:rPr>
              <a:t>ROBBO</a:t>
            </a:r>
          </a:p>
          <a:p>
            <a:pPr algn="ctr">
              <a:lnSpc>
                <a:spcPct val="100000"/>
              </a:lnSpc>
            </a:pPr>
            <a:endParaRPr lang="en-US" sz="768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DK Plakkaat"/>
            </a:endParaRPr>
          </a:p>
          <a:p>
            <a:pPr algn="ctr">
              <a:lnSpc>
                <a:spcPct val="100000"/>
              </a:lnSpc>
            </a:pPr>
            <a:endParaRPr lang="en-US" sz="768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DK Plakkaat"/>
            </a:endParaRPr>
          </a:p>
          <a:p>
            <a:pPr algn="ctr">
              <a:lnSpc>
                <a:spcPct val="100000"/>
              </a:lnSpc>
            </a:pPr>
            <a:r>
              <a:rPr lang="en-US" sz="768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K Plakkaat"/>
              </a:rPr>
              <a:t>November 2017</a:t>
            </a:r>
            <a:endParaRPr lang="ru-RU" sz="256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3400"/>
            <a:ext cx="17360900" cy="822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96200"/>
            <a:ext cx="17348200" cy="2057400"/>
          </a:xfrm>
          <a:prstGeom prst="rect">
            <a:avLst/>
          </a:prstGeom>
          <a:solidFill>
            <a:srgbClr val="008E4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COMPANY PRESENTATION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456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1054" y="3429000"/>
            <a:ext cx="12795313" cy="461665"/>
            <a:chOff x="1841760" y="6047868"/>
            <a:chExt cx="17266142" cy="410496"/>
          </a:xfrm>
        </p:grpSpPr>
        <p:sp>
          <p:nvSpPr>
            <p:cNvPr id="6" name="TextBox 5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ROBBO CLASS offer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20684"/>
              </p:ext>
            </p:extLst>
          </p:nvPr>
        </p:nvGraphicFramePr>
        <p:xfrm>
          <a:off x="1791054" y="4694790"/>
          <a:ext cx="12109513" cy="253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>
                  <a:extLst>
                    <a:ext uri="{9D8B030D-6E8A-4147-A177-3AD203B41FA5}">
                      <a16:colId xmlns:a16="http://schemas.microsoft.com/office/drawing/2014/main" val="4178167104"/>
                    </a:ext>
                  </a:extLst>
                </a:gridCol>
                <a:gridCol w="3041713">
                  <a:extLst>
                    <a:ext uri="{9D8B030D-6E8A-4147-A177-3AD203B41FA5}">
                      <a16:colId xmlns:a16="http://schemas.microsoft.com/office/drawing/2014/main" val="1745339838"/>
                    </a:ext>
                  </a:extLst>
                </a:gridCol>
              </a:tblGrid>
              <a:tr h="4975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SOLUTION TO HAVE ROBOTICS CLASS IN YOUR EDUCATION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2820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and technical support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35746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Subscription to curriculum for 5-15 years old kids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4589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teachers training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67721"/>
                  </a:ext>
                </a:extLst>
              </a:tr>
            </a:tbl>
          </a:graphicData>
        </a:graphic>
      </p:graphicFrame>
      <p:pic>
        <p:nvPicPr>
          <p:cNvPr id="10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60819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665826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548126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93ECAA-3DB2-49CB-A633-BC84817793B3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км\Desktop\ЛОГО РОББО.jpg">
            <a:extLst>
              <a:ext uri="{FF2B5EF4-FFF2-40B4-BE49-F238E27FC236}">
                <a16:creationId xmlns:a16="http://schemas.microsoft.com/office/drawing/2014/main" id="{10510113-69A8-46AE-B179-E615A416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72" y="154984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4980" y="594296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CLASS 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784980" y="1057504"/>
            <a:ext cx="14701883" cy="917922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develop an educational club network to foster STEM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education and build sales market for our products  </a:t>
            </a:r>
          </a:p>
        </p:txBody>
      </p:sp>
    </p:spTree>
    <p:extLst>
      <p:ext uri="{BB962C8B-B14F-4D97-AF65-F5344CB8AC3E}">
        <p14:creationId xmlns:p14="http://schemas.microsoft.com/office/powerpoint/2010/main" val="19604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79153"/>
              </p:ext>
            </p:extLst>
          </p:nvPr>
        </p:nvGraphicFramePr>
        <p:xfrm>
          <a:off x="2158999" y="2675490"/>
          <a:ext cx="12109513" cy="572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1">
                  <a:extLst>
                    <a:ext uri="{9D8B030D-6E8A-4147-A177-3AD203B41FA5}">
                      <a16:colId xmlns:a16="http://schemas.microsoft.com/office/drawing/2014/main" val="4178167104"/>
                    </a:ext>
                  </a:extLst>
                </a:gridCol>
                <a:gridCol w="4299012">
                  <a:extLst>
                    <a:ext uri="{9D8B030D-6E8A-4147-A177-3AD203B41FA5}">
                      <a16:colId xmlns:a16="http://schemas.microsoft.com/office/drawing/2014/main" val="1745339838"/>
                    </a:ext>
                  </a:extLst>
                </a:gridCol>
              </a:tblGrid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4589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ROBBO sets (ROBBO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kit+ROBBO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74667"/>
                  </a:ext>
                </a:extLst>
              </a:tr>
              <a:tr h="2698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ROBBO Arduino kit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31937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3D-Printer ROBBO Mini with plastic/1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psc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€555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87559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963701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for the 1</a:t>
                      </a:r>
                      <a:r>
                        <a:rPr lang="en-US" sz="2400" b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5-6 y/o kids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€2,400/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07741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for the 1</a:t>
                      </a:r>
                      <a:r>
                        <a:rPr lang="en-US" sz="2400" b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7-10 y/o kids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€2,400/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50139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Curriculum for the 1</a:t>
                      </a:r>
                      <a:r>
                        <a:rPr lang="en-US" sz="2400" b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11-15 y/o kids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€2,400/ 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02534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online training (7 days)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teachers*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67721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(w/o delivery)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€ 1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0168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58999" y="1834952"/>
            <a:ext cx="12795313" cy="461665"/>
            <a:chOff x="1841760" y="6047868"/>
            <a:chExt cx="17266142" cy="410496"/>
          </a:xfrm>
        </p:grpSpPr>
        <p:sp>
          <p:nvSpPr>
            <p:cNvPr id="8" name="TextBox 7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ROBBO CLASS investments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E9E5AC7-261B-4EC0-B328-ED68BF654CD2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км\Desktop\ЛОГО РОББО.jpg">
            <a:extLst>
              <a:ext uri="{FF2B5EF4-FFF2-40B4-BE49-F238E27FC236}">
                <a16:creationId xmlns:a16="http://schemas.microsoft.com/office/drawing/2014/main" id="{F982F827-D659-432B-9DDC-38CCAAE2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8011" y="228678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743" y="440110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CLASS (2)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052743" y="1059842"/>
            <a:ext cx="14701883" cy="382595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costs of class are around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€ 1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,6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   </a:t>
            </a:r>
          </a:p>
        </p:txBody>
      </p:sp>
    </p:spTree>
    <p:extLst>
      <p:ext uri="{BB962C8B-B14F-4D97-AF65-F5344CB8AC3E}">
        <p14:creationId xmlns:p14="http://schemas.microsoft.com/office/powerpoint/2010/main" val="26858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1880" y="2700738"/>
            <a:ext cx="11043724" cy="6081354"/>
          </a:xfrm>
        </p:spPr>
        <p:txBody>
          <a:bodyPr/>
          <a:lstStyle/>
          <a:p>
            <a:pPr algn="just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ROBBO Club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franchise of robotics and free programming schools,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children are immersed in the world of robotics and go all the way from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creation of the robot on the screen image to the programming and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implementing their own robots their own hands with the help of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3D-modeling-and 3D-printing. </a:t>
            </a:r>
          </a:p>
          <a:p>
            <a:pPr algn="just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 is taught in the Scratch language, adapted to children's perception,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ROBBO robotic kits, Arduino microelectronics kits, and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Mini 3D printers are used as equipment. </a:t>
            </a:r>
          </a:p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69457" t="21956" r="1952" b="17946"/>
          <a:stretch/>
        </p:blipFill>
        <p:spPr>
          <a:xfrm>
            <a:off x="11644449" y="2748437"/>
            <a:ext cx="4645931" cy="5441793"/>
          </a:xfrm>
          <a:prstGeom prst="rect">
            <a:avLst/>
          </a:prstGeom>
        </p:spPr>
      </p:pic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72" y="209376"/>
            <a:ext cx="4800189" cy="1016317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93D827-1CED-48FB-8228-FE43DAEB287C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489966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B2B PRODUCT</a:t>
            </a:r>
            <a:r>
              <a:rPr lang="ru-RU" sz="3129" dirty="0"/>
              <a:t>. </a:t>
            </a:r>
            <a:r>
              <a:rPr lang="en-US" sz="3129" dirty="0"/>
              <a:t>ROBBO CLUB FRANCHISE</a:t>
            </a:r>
          </a:p>
        </p:txBody>
      </p:sp>
    </p:spTree>
    <p:extLst>
      <p:ext uri="{BB962C8B-B14F-4D97-AF65-F5344CB8AC3E}">
        <p14:creationId xmlns:p14="http://schemas.microsoft.com/office/powerpoint/2010/main" val="7143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6100" y="2057400"/>
            <a:ext cx="12795313" cy="461665"/>
            <a:chOff x="1841760" y="6047868"/>
            <a:chExt cx="17266142" cy="410496"/>
          </a:xfrm>
        </p:grpSpPr>
        <p:sp>
          <p:nvSpPr>
            <p:cNvPr id="6" name="TextBox 5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Franchising offer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61052"/>
              </p:ext>
            </p:extLst>
          </p:nvPr>
        </p:nvGraphicFramePr>
        <p:xfrm>
          <a:off x="1816101" y="2814772"/>
          <a:ext cx="12109513" cy="575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>
                  <a:extLst>
                    <a:ext uri="{9D8B030D-6E8A-4147-A177-3AD203B41FA5}">
                      <a16:colId xmlns:a16="http://schemas.microsoft.com/office/drawing/2014/main" val="4178167104"/>
                    </a:ext>
                  </a:extLst>
                </a:gridCol>
                <a:gridCol w="3041713">
                  <a:extLst>
                    <a:ext uri="{9D8B030D-6E8A-4147-A177-3AD203B41FA5}">
                      <a16:colId xmlns:a16="http://schemas.microsoft.com/office/drawing/2014/main" val="1745339838"/>
                    </a:ext>
                  </a:extLst>
                </a:gridCol>
              </a:tblGrid>
              <a:tr h="6051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 for franchisee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4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2820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under ROBBO brand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35746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Subdomain at www.robbo.world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4589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67721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book with layouts and marketing materials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9436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 for children after 1</a:t>
                      </a:r>
                      <a:r>
                        <a:rPr lang="en-US" sz="24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 of curricula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78195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for organization of ROBB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holiday camps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47459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advanced teaching materials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77255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teacher training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428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Script to conduct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ROBBO tournament and task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7481"/>
                  </a:ext>
                </a:extLst>
              </a:tr>
            </a:tbl>
          </a:graphicData>
        </a:graphic>
      </p:graphicFrame>
      <p:pic>
        <p:nvPicPr>
          <p:cNvPr id="2050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345997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404813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463630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522446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581263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7620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mark ti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814389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ртинки по запросу mark tick png">
            <a:extLst>
              <a:ext uri="{FF2B5EF4-FFF2-40B4-BE49-F238E27FC236}">
                <a16:creationId xmlns:a16="http://schemas.microsoft.com/office/drawing/2014/main" id="{B4513F4B-D55E-4055-ADDB-B114E8BF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101" y="703027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8D8224-48B7-4277-8795-B50B440F972E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км\Desktop\ЛОГО РОББО.jpg">
            <a:extLst>
              <a:ext uri="{FF2B5EF4-FFF2-40B4-BE49-F238E27FC236}">
                <a16:creationId xmlns:a16="http://schemas.microsoft.com/office/drawing/2014/main" id="{7C0DA8C6-1B53-4B47-A190-B0B78185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8011" y="228125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6100" y="279477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FRANCHISE (1)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816100" y="1104496"/>
            <a:ext cx="14701883" cy="703417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develop an educational club network to foster STEM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education and build sales market for our products  </a:t>
            </a:r>
          </a:p>
        </p:txBody>
      </p:sp>
    </p:spTree>
    <p:extLst>
      <p:ext uri="{BB962C8B-B14F-4D97-AF65-F5344CB8AC3E}">
        <p14:creationId xmlns:p14="http://schemas.microsoft.com/office/powerpoint/2010/main" val="394819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897017" y="1065205"/>
            <a:ext cx="14701883" cy="382595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Estimated costs of franchisee to set up new club are around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€ 3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,000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6272" y="428818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FRANCHISE (2)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67626"/>
              </p:ext>
            </p:extLst>
          </p:nvPr>
        </p:nvGraphicFramePr>
        <p:xfrm>
          <a:off x="1917987" y="2837385"/>
          <a:ext cx="12109513" cy="519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1">
                  <a:extLst>
                    <a:ext uri="{9D8B030D-6E8A-4147-A177-3AD203B41FA5}">
                      <a16:colId xmlns:a16="http://schemas.microsoft.com/office/drawing/2014/main" val="4178167104"/>
                    </a:ext>
                  </a:extLst>
                </a:gridCol>
                <a:gridCol w="4299012">
                  <a:extLst>
                    <a:ext uri="{9D8B030D-6E8A-4147-A177-3AD203B41FA5}">
                      <a16:colId xmlns:a16="http://schemas.microsoft.com/office/drawing/2014/main" val="1745339838"/>
                    </a:ext>
                  </a:extLst>
                </a:gridCol>
              </a:tblGrid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€ </a:t>
                      </a:r>
                      <a:r>
                        <a:rPr lang="ru-RU" sz="2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,000 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(without VAT)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35746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Royalty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€ 350 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(without VAT) per month per 100 students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95795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Hardware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4589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ROBBO sets (ROBBO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kit+ROBBO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(without VAT)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1306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ROBBO Arduino kit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IE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(without VAT)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214544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3D-Printer ROBBO Mini with plastic/1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psc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€555</a:t>
                      </a:r>
                      <a:r>
                        <a:rPr lang="ru-RU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(without VAT)</a:t>
                      </a:r>
                      <a:endParaRPr lang="en-US" sz="2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38103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costs (personnel, rent, etc.)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According to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794360"/>
                  </a:ext>
                </a:extLst>
              </a:tr>
              <a:tr h="569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en-US" sz="2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advertising and marketing</a:t>
                      </a:r>
                      <a:endParaRPr lang="en-US" sz="2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According to</a:t>
                      </a:r>
                      <a:r>
                        <a:rPr lang="en-US" sz="2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plan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7819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86272" y="1938634"/>
            <a:ext cx="12795313" cy="461665"/>
            <a:chOff x="1841760" y="6047868"/>
            <a:chExt cx="17266142" cy="410496"/>
          </a:xfrm>
        </p:grpSpPr>
        <p:sp>
          <p:nvSpPr>
            <p:cNvPr id="8" name="TextBox 7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Franchisee investments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08AD06-D516-4D66-BAD4-B837C0D4C829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км\Desktop\ЛОГО РОББО.jpg">
            <a:extLst>
              <a:ext uri="{FF2B5EF4-FFF2-40B4-BE49-F238E27FC236}">
                <a16:creationId xmlns:a16="http://schemas.microsoft.com/office/drawing/2014/main" id="{857668FC-0E39-48D9-9E41-89E71C0F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6338" y="108373"/>
            <a:ext cx="4800189" cy="1016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7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94776" y="5316794"/>
            <a:ext cx="12098767" cy="31292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776" y="2643584"/>
            <a:ext cx="12098767" cy="25146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4777" y="3664803"/>
            <a:ext cx="2106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Revenue, </a:t>
            </a: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$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bn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3641142836"/>
              </p:ext>
            </p:extLst>
          </p:nvPr>
        </p:nvGraphicFramePr>
        <p:xfrm>
          <a:off x="2882900" y="2471920"/>
          <a:ext cx="7543800" cy="24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96899" y="6408003"/>
            <a:ext cx="2106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Shipments, 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ths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units</a:t>
            </a:r>
          </a:p>
        </p:txBody>
      </p:sp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4038437738"/>
              </p:ext>
            </p:extLst>
          </p:nvPr>
        </p:nvGraphicFramePr>
        <p:xfrm>
          <a:off x="2882899" y="5321829"/>
          <a:ext cx="754380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4777" y="1828800"/>
            <a:ext cx="10289123" cy="461665"/>
            <a:chOff x="1841760" y="6047868"/>
            <a:chExt cx="17266142" cy="410496"/>
          </a:xfrm>
        </p:grpSpPr>
        <p:sp>
          <p:nvSpPr>
            <p:cNvPr id="53" name="TextBox 52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World robotics market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426700" y="1828804"/>
            <a:ext cx="2400186" cy="461665"/>
            <a:chOff x="1841760" y="6047868"/>
            <a:chExt cx="17266142" cy="410496"/>
          </a:xfrm>
        </p:grpSpPr>
        <p:sp>
          <p:nvSpPr>
            <p:cNvPr id="56" name="TextBox 55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CAGR 2018-2020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11169593" y="3349335"/>
            <a:ext cx="914400" cy="381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58" name="Oval 57"/>
          <p:cNvSpPr/>
          <p:nvPr/>
        </p:nvSpPr>
        <p:spPr>
          <a:xfrm>
            <a:off x="11169593" y="5943600"/>
            <a:ext cx="914400" cy="381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59" name="Oval 58"/>
          <p:cNvSpPr/>
          <p:nvPr/>
        </p:nvSpPr>
        <p:spPr>
          <a:xfrm>
            <a:off x="11169593" y="6753728"/>
            <a:ext cx="9144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868" y="9384268"/>
            <a:ext cx="1595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</a:t>
            </a:r>
            <a:r>
              <a:rPr lang="en-US" sz="1000" dirty="0" err="1"/>
              <a:t>Tractica</a:t>
            </a:r>
            <a:r>
              <a:rPr lang="en-US" sz="1000" dirty="0"/>
              <a:t>, </a:t>
            </a:r>
            <a:r>
              <a:rPr lang="en-US" sz="1000" dirty="0" err="1"/>
              <a:t>Aranca</a:t>
            </a:r>
            <a:r>
              <a:rPr lang="en-US" sz="1000" dirty="0"/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169900" y="1828804"/>
            <a:ext cx="3962400" cy="461665"/>
            <a:chOff x="1841760" y="6047868"/>
            <a:chExt cx="17266142" cy="410496"/>
          </a:xfrm>
        </p:grpSpPr>
        <p:sp>
          <p:nvSpPr>
            <p:cNvPr id="21" name="TextBox 20"/>
            <p:cNvSpPr txBox="1"/>
            <p:nvPr/>
          </p:nvSpPr>
          <p:spPr>
            <a:xfrm>
              <a:off x="1841760" y="6047868"/>
              <a:ext cx="17266142" cy="41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</a:rPr>
                <a:t>Key trends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13169899" y="2666999"/>
            <a:ext cx="3810001" cy="57790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Market of robots is expected to grow at 23% annually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Educational robots is a substantial segment of the whole market: volume share is around 30%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Segment of educational robots is dynamic and will grow at 50% per annum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B807BE3-3BE6-428B-B467-A4743E44DD69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км\Desktop\ЛОГО РОББО.jpg">
            <a:extLst>
              <a:ext uri="{FF2B5EF4-FFF2-40B4-BE49-F238E27FC236}">
                <a16:creationId xmlns:a16="http://schemas.microsoft.com/office/drawing/2014/main" id="{463EF145-E86F-4D97-AC8E-721A09DE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8011" y="89238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776" y="437979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MARKET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94776" y="1044070"/>
            <a:ext cx="14701883" cy="382595"/>
          </a:xfrm>
        </p:spPr>
        <p:txBody>
          <a:bodyPr/>
          <a:lstStyle/>
          <a:p>
            <a:pPr algn="l"/>
            <a:r>
              <a:rPr lang="en-US" sz="2400" dirty="0"/>
              <a:t>Fast growing market of educational robots will almost double in 2 years</a:t>
            </a:r>
          </a:p>
        </p:txBody>
      </p:sp>
    </p:spTree>
    <p:extLst>
      <p:ext uri="{BB962C8B-B14F-4D97-AF65-F5344CB8AC3E}">
        <p14:creationId xmlns:p14="http://schemas.microsoft.com/office/powerpoint/2010/main" val="36929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 flipV="1">
            <a:off x="8580494" y="2521466"/>
            <a:ext cx="31072" cy="2959349"/>
          </a:xfrm>
          <a:prstGeom prst="straightConnector1">
            <a:avLst/>
          </a:prstGeom>
          <a:ln w="38100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17120" y="5466103"/>
            <a:ext cx="31072" cy="2959351"/>
          </a:xfrm>
          <a:prstGeom prst="straightConnector1">
            <a:avLst/>
          </a:prstGeom>
          <a:ln w="38100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750300" y="5454876"/>
            <a:ext cx="7162800" cy="1"/>
          </a:xfrm>
          <a:prstGeom prst="straightConnector1">
            <a:avLst/>
          </a:prstGeom>
          <a:ln w="38100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25500" y="5466103"/>
            <a:ext cx="7696201" cy="0"/>
          </a:xfrm>
          <a:prstGeom prst="straightConnector1">
            <a:avLst/>
          </a:prstGeom>
          <a:ln w="38100">
            <a:solidFill>
              <a:srgbClr val="008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ecision 25"/>
          <p:cNvSpPr/>
          <p:nvPr/>
        </p:nvSpPr>
        <p:spPr>
          <a:xfrm>
            <a:off x="8472832" y="5312179"/>
            <a:ext cx="296142" cy="307849"/>
          </a:xfrm>
          <a:prstGeom prst="flowChartDecision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637179" y="4540475"/>
            <a:ext cx="132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Tutoring 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0991" y="4540475"/>
            <a:ext cx="1459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Self 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6300" y="2076356"/>
            <a:ext cx="334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Need programming skills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8166" y="8636913"/>
            <a:ext cx="30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No programming skills</a:t>
            </a:r>
          </a:p>
        </p:txBody>
      </p:sp>
      <p:pic>
        <p:nvPicPr>
          <p:cNvPr id="1026" name="Picture 2" descr="Картинки по запросу modular robotics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t="22681" r="22681" b="17763"/>
          <a:stretch/>
        </p:blipFill>
        <p:spPr bwMode="auto">
          <a:xfrm>
            <a:off x="7894106" y="6763601"/>
            <a:ext cx="1434920" cy="11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locorobo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33" y="4299945"/>
            <a:ext cx="2737187" cy="8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makeblock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4124460"/>
            <a:ext cx="1209540" cy="120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robo wunderkind logo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7" b="29445"/>
          <a:stretch/>
        </p:blipFill>
        <p:spPr bwMode="auto">
          <a:xfrm>
            <a:off x="7517623" y="3255040"/>
            <a:ext cx="2156814" cy="8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leka robot logo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t="20482" r="30526" b="15073"/>
          <a:stretch/>
        </p:blipFill>
        <p:spPr bwMode="auto">
          <a:xfrm>
            <a:off x="2405114" y="7062900"/>
            <a:ext cx="1486272" cy="13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7091" y="3666952"/>
            <a:ext cx="3046429" cy="734912"/>
          </a:xfrm>
          <a:prstGeom prst="rect">
            <a:avLst/>
          </a:prstGeom>
        </p:spPr>
      </p:pic>
      <p:pic>
        <p:nvPicPr>
          <p:cNvPr id="7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76" y="4313458"/>
            <a:ext cx="1680045" cy="8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ртинки по запросу Tetrix logo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50" y="3443052"/>
            <a:ext cx="2323529" cy="7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и по запросу vex logo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17" y="2718280"/>
            <a:ext cx="2074405" cy="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79045" y="2463978"/>
            <a:ext cx="304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8E40"/>
                </a:solidFill>
                <a:latin typeface="Bauhaus 93" panose="04030905020B02020C02" pitchFamily="82" charset="0"/>
              </a:rPr>
              <a:t>ROBBO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AA98667-C500-4F8F-984B-FF13C0CD21DB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652" y="530126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COMPETITORS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65959" y="1090744"/>
            <a:ext cx="15311483" cy="1139795"/>
          </a:xfrm>
        </p:spPr>
        <p:txBody>
          <a:bodyPr anchor="t"/>
          <a:lstStyle/>
          <a:p>
            <a:pPr algn="l"/>
            <a:r>
              <a:rPr lang="en-US" sz="2400" dirty="0"/>
              <a:t>Many new competitors recently appeared on the market to solve global STEM crisis </a:t>
            </a:r>
          </a:p>
          <a:p>
            <a:pPr algn="l"/>
            <a:r>
              <a:rPr lang="en-US" sz="2400" dirty="0"/>
              <a:t>but still there is no big leader and thus we can promote our franchising model </a:t>
            </a:r>
          </a:p>
        </p:txBody>
      </p:sp>
    </p:spTree>
    <p:extLst>
      <p:ext uri="{BB962C8B-B14F-4D97-AF65-F5344CB8AC3E}">
        <p14:creationId xmlns:p14="http://schemas.microsoft.com/office/powerpoint/2010/main" val="9104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/>
          <p:nvPr/>
        </p:nvPicPr>
        <p:blipFill>
          <a:blip r:embed="rId3"/>
          <a:stretch/>
        </p:blipFill>
        <p:spPr>
          <a:xfrm>
            <a:off x="1508346" y="1676400"/>
            <a:ext cx="1528440" cy="1607993"/>
          </a:xfrm>
          <a:prstGeom prst="rect">
            <a:avLst/>
          </a:prstGeom>
          <a:ln>
            <a:noFill/>
          </a:ln>
        </p:spPr>
      </p:pic>
      <p:pic>
        <p:nvPicPr>
          <p:cNvPr id="21" name="Picture 4"/>
          <p:cNvPicPr/>
          <p:nvPr/>
        </p:nvPicPr>
        <p:blipFill>
          <a:blip r:embed="rId4"/>
          <a:stretch/>
        </p:blipFill>
        <p:spPr>
          <a:xfrm>
            <a:off x="10783420" y="1689178"/>
            <a:ext cx="1661990" cy="1582436"/>
          </a:xfrm>
          <a:prstGeom prst="rect">
            <a:avLst/>
          </a:prstGeom>
          <a:ln>
            <a:noFill/>
          </a:ln>
        </p:spPr>
      </p:pic>
      <p:pic>
        <p:nvPicPr>
          <p:cNvPr id="24" name="Picture 7"/>
          <p:cNvPicPr/>
          <p:nvPr/>
        </p:nvPicPr>
        <p:blipFill rotWithShape="1">
          <a:blip r:embed="rId5"/>
          <a:srcRect t="2797" b="2797"/>
          <a:stretch/>
        </p:blipFill>
        <p:spPr>
          <a:xfrm>
            <a:off x="4628468" y="1705737"/>
            <a:ext cx="1549318" cy="1549318"/>
          </a:xfrm>
          <a:prstGeom prst="ellipse">
            <a:avLst/>
          </a:prstGeom>
          <a:ln>
            <a:noFill/>
          </a:ln>
        </p:spPr>
      </p:pic>
      <p:pic>
        <p:nvPicPr>
          <p:cNvPr id="16" name="Picture 5"/>
          <p:cNvPicPr/>
          <p:nvPr/>
        </p:nvPicPr>
        <p:blipFill>
          <a:blip r:embed="rId6"/>
          <a:stretch/>
        </p:blipFill>
        <p:spPr>
          <a:xfrm>
            <a:off x="14153810" y="1686754"/>
            <a:ext cx="1546021" cy="1587285"/>
          </a:xfrm>
          <a:prstGeom prst="rect">
            <a:avLst/>
          </a:prstGeom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742566" y="3389715"/>
            <a:ext cx="3060000" cy="3600000"/>
            <a:chOff x="9028" y="4060319"/>
            <a:chExt cx="3060000" cy="3600000"/>
          </a:xfrm>
        </p:grpSpPr>
        <p:sp>
          <p:nvSpPr>
            <p:cNvPr id="23" name="Прямоугольник 48"/>
            <p:cNvSpPr/>
            <p:nvPr/>
          </p:nvSpPr>
          <p:spPr>
            <a:xfrm>
              <a:off x="9028" y="4060319"/>
              <a:ext cx="306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53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44" y="4151890"/>
              <a:ext cx="3038162" cy="230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2" dirty="0"/>
                <a:t>Svetlana </a:t>
              </a:r>
              <a:r>
                <a:rPr lang="en-US" sz="1702" dirty="0" err="1"/>
                <a:t>Semavina</a:t>
              </a:r>
              <a:endParaRPr lang="en-US" sz="1702" dirty="0"/>
            </a:p>
            <a:p>
              <a:r>
                <a:rPr lang="en-US" sz="1702" b="1" dirty="0"/>
                <a:t>CEO, Founder</a:t>
              </a:r>
              <a:endParaRPr lang="ru-RU" sz="1702" b="1" dirty="0"/>
            </a:p>
            <a:p>
              <a:pPr>
                <a:spcAft>
                  <a:spcPts val="851"/>
                </a:spcAft>
              </a:pPr>
              <a:r>
                <a:rPr lang="en-US" sz="1702" dirty="0"/>
                <a:t>PR free software in IBM, Russia, </a:t>
              </a:r>
              <a:r>
                <a:rPr lang="en-US" sz="1702" dirty="0" err="1"/>
                <a:t>ASPLinux</a:t>
              </a:r>
              <a:r>
                <a:rPr lang="ru-RU" sz="1702" dirty="0"/>
                <a:t>, </a:t>
              </a:r>
              <a:r>
                <a:rPr lang="en-US" sz="1702" dirty="0"/>
                <a:t>Mandriva.ru, GNU/LINUXCENTER, </a:t>
              </a:r>
              <a:r>
                <a:rPr lang="ru-RU" sz="1702" dirty="0"/>
                <a:t>АО </a:t>
              </a:r>
              <a:r>
                <a:rPr lang="en-US" sz="1702" dirty="0"/>
                <a:t>ROBBO</a:t>
              </a:r>
            </a:p>
            <a:p>
              <a:pPr>
                <a:spcAft>
                  <a:spcPts val="851"/>
                </a:spcAft>
              </a:pPr>
              <a:r>
                <a:rPr lang="en-US" sz="1702" dirty="0"/>
                <a:t>Project manager in </a:t>
              </a:r>
              <a:r>
                <a:rPr lang="en-US" sz="1702" dirty="0" err="1"/>
                <a:t>Mandriva.Ru</a:t>
              </a:r>
              <a:r>
                <a:rPr lang="en-US" sz="1702" dirty="0"/>
                <a:t>, GNU/LINUXCENTER, </a:t>
              </a:r>
              <a:r>
                <a:rPr lang="ru-RU" sz="1702" dirty="0"/>
                <a:t>АО </a:t>
              </a:r>
              <a:r>
                <a:rPr lang="en-US" sz="1702" dirty="0"/>
                <a:t>ROBBO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1517" y="3389715"/>
            <a:ext cx="3060000" cy="3600000"/>
            <a:chOff x="3629325" y="4060321"/>
            <a:chExt cx="3060000" cy="3600000"/>
          </a:xfrm>
        </p:grpSpPr>
        <p:sp>
          <p:nvSpPr>
            <p:cNvPr id="31" name="Прямоугольник 48"/>
            <p:cNvSpPr/>
            <p:nvPr/>
          </p:nvSpPr>
          <p:spPr>
            <a:xfrm>
              <a:off x="3629325" y="4060321"/>
              <a:ext cx="306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53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31440" y="4151890"/>
              <a:ext cx="3038162" cy="166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2" dirty="0"/>
                <a:t>Andrei Smirnov</a:t>
              </a:r>
            </a:p>
            <a:p>
              <a:r>
                <a:rPr lang="en-US" sz="1702" b="1" dirty="0"/>
                <a:t>CTO</a:t>
              </a:r>
              <a:endParaRPr lang="ru-RU" sz="1702" b="1" dirty="0"/>
            </a:p>
            <a:p>
              <a:pPr>
                <a:spcAft>
                  <a:spcPts val="851"/>
                </a:spcAft>
              </a:pPr>
              <a:r>
                <a:rPr lang="en-US" sz="1702" dirty="0"/>
                <a:t>More than 17 years of development of software and hardware solutions and project management in the IT sector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00468" y="3389715"/>
            <a:ext cx="3060000" cy="3600000"/>
            <a:chOff x="6891359" y="4060321"/>
            <a:chExt cx="3060000" cy="3600000"/>
          </a:xfrm>
        </p:grpSpPr>
        <p:sp>
          <p:nvSpPr>
            <p:cNvPr id="34" name="Прямоугольник 48"/>
            <p:cNvSpPr/>
            <p:nvPr/>
          </p:nvSpPr>
          <p:spPr>
            <a:xfrm>
              <a:off x="6891359" y="4060321"/>
              <a:ext cx="306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53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93474" y="4151890"/>
              <a:ext cx="3038162" cy="2303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2" dirty="0"/>
                <a:t>Ekaterina </a:t>
              </a:r>
              <a:r>
                <a:rPr lang="en-US" sz="1702" dirty="0" err="1"/>
                <a:t>Ekalo</a:t>
              </a:r>
              <a:endParaRPr lang="en-US" sz="1702" dirty="0"/>
            </a:p>
            <a:p>
              <a:r>
                <a:rPr lang="en-US" sz="1702" b="1" dirty="0"/>
                <a:t>B2B products director</a:t>
              </a:r>
              <a:endParaRPr lang="ru-RU" sz="1702" b="1" dirty="0"/>
            </a:p>
            <a:p>
              <a:pPr>
                <a:spcAft>
                  <a:spcPts val="851"/>
                </a:spcAft>
              </a:pPr>
              <a:r>
                <a:rPr lang="en-US" sz="1702" dirty="0"/>
                <a:t>More than 35 successful franchises</a:t>
              </a:r>
            </a:p>
            <a:p>
              <a:pPr>
                <a:spcAft>
                  <a:spcPts val="851"/>
                </a:spcAft>
              </a:pPr>
              <a:r>
                <a:rPr lang="en-US" sz="1702" dirty="0"/>
                <a:t>More than 6 years of project management for the development and promotion of franchises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29419" y="3389715"/>
            <a:ext cx="3060000" cy="3600000"/>
            <a:chOff x="9991865" y="4060320"/>
            <a:chExt cx="3060000" cy="3600000"/>
          </a:xfrm>
        </p:grpSpPr>
        <p:sp>
          <p:nvSpPr>
            <p:cNvPr id="37" name="Прямоугольник 48"/>
            <p:cNvSpPr/>
            <p:nvPr/>
          </p:nvSpPr>
          <p:spPr>
            <a:xfrm>
              <a:off x="9991865" y="4060320"/>
              <a:ext cx="306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53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93980" y="4151890"/>
              <a:ext cx="3038162" cy="3319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2" dirty="0" err="1"/>
                <a:t>Pekka</a:t>
              </a:r>
              <a:r>
                <a:rPr lang="en-US" sz="1702" dirty="0"/>
                <a:t> </a:t>
              </a:r>
              <a:r>
                <a:rPr lang="en-US" sz="1702" dirty="0" err="1"/>
                <a:t>Viljakainen</a:t>
              </a:r>
              <a:endParaRPr lang="en-US" sz="1702" dirty="0"/>
            </a:p>
            <a:p>
              <a:r>
                <a:rPr lang="en-US" sz="1702" b="1" dirty="0"/>
                <a:t>Project advisor</a:t>
              </a:r>
              <a:endParaRPr lang="ru-RU" sz="1702" b="1" dirty="0"/>
            </a:p>
            <a:p>
              <a:pPr>
                <a:spcAft>
                  <a:spcPts val="851"/>
                </a:spcAft>
              </a:pPr>
              <a:r>
                <a:rPr lang="en-US" sz="1702" dirty="0"/>
                <a:t>Founder of company: Oy Visual Systems Ltd</a:t>
              </a:r>
            </a:p>
            <a:p>
              <a:pPr>
                <a:spcAft>
                  <a:spcPts val="851"/>
                </a:spcAft>
              </a:pPr>
              <a:r>
                <a:rPr lang="en-US" sz="1702" dirty="0"/>
                <a:t>Business consultant of many multinational corporations and business schools</a:t>
              </a:r>
            </a:p>
            <a:p>
              <a:pPr>
                <a:spcAft>
                  <a:spcPts val="851"/>
                </a:spcAft>
              </a:pPr>
              <a:r>
                <a:rPr lang="en-US" sz="1702" dirty="0"/>
                <a:t>Senior Advisor of </a:t>
              </a:r>
              <a:r>
                <a:rPr lang="en-US" sz="1702" dirty="0" err="1"/>
                <a:t>Skolkovo</a:t>
              </a:r>
              <a:r>
                <a:rPr lang="en-US" sz="1702" dirty="0"/>
                <a:t> Innovation center (Russia)</a:t>
              </a:r>
            </a:p>
            <a:p>
              <a:pPr>
                <a:spcAft>
                  <a:spcPts val="851"/>
                </a:spcAft>
              </a:pPr>
              <a:r>
                <a:rPr lang="en-US" sz="1702" dirty="0"/>
                <a:t>Investor, business angel and adviser of high-tech companies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658369" y="3389715"/>
            <a:ext cx="3060000" cy="3600000"/>
            <a:chOff x="13226416" y="4060321"/>
            <a:chExt cx="3060000" cy="3600000"/>
          </a:xfrm>
        </p:grpSpPr>
        <p:sp>
          <p:nvSpPr>
            <p:cNvPr id="40" name="Прямоугольник 48"/>
            <p:cNvSpPr/>
            <p:nvPr/>
          </p:nvSpPr>
          <p:spPr>
            <a:xfrm>
              <a:off x="13226416" y="4060321"/>
              <a:ext cx="3060000" cy="36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53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28531" y="4151890"/>
              <a:ext cx="3038162" cy="244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2" dirty="0"/>
                <a:t>Pavel Frolov</a:t>
              </a:r>
            </a:p>
            <a:p>
              <a:r>
                <a:rPr lang="en-US" sz="1702" b="1" dirty="0"/>
                <a:t>CMO</a:t>
              </a:r>
              <a:endParaRPr lang="ru-RU" sz="1702" b="1" dirty="0"/>
            </a:p>
            <a:p>
              <a:r>
                <a:rPr lang="en-US" sz="1702" dirty="0"/>
                <a:t>F</a:t>
              </a:r>
              <a:r>
                <a:rPr lang="ru-RU" sz="1702" dirty="0" err="1"/>
                <a:t>ounder</a:t>
              </a:r>
              <a:r>
                <a:rPr lang="ru-RU" sz="1702" dirty="0"/>
                <a:t> </a:t>
              </a:r>
              <a:r>
                <a:rPr lang="ru-RU" sz="1702" dirty="0" err="1"/>
                <a:t>of</a:t>
              </a:r>
              <a:r>
                <a:rPr lang="en-US" sz="1702" dirty="0"/>
                <a:t> IT-</a:t>
              </a:r>
              <a:r>
                <a:rPr lang="ru-RU" sz="1702" dirty="0" err="1"/>
                <a:t>companies</a:t>
              </a:r>
              <a:r>
                <a:rPr lang="ru-RU" sz="1702" dirty="0"/>
                <a:t>: </a:t>
              </a:r>
              <a:r>
                <a:rPr lang="en-US" sz="1702" dirty="0"/>
                <a:t>GNU/LINUXCENTER</a:t>
              </a:r>
              <a:r>
                <a:rPr lang="ru-RU" sz="1702" dirty="0"/>
                <a:t>, </a:t>
              </a:r>
              <a:r>
                <a:rPr lang="ru-RU" sz="1702" dirty="0" err="1"/>
                <a:t>SunRadio</a:t>
              </a:r>
              <a:r>
                <a:rPr lang="ru-RU" sz="1702" dirty="0"/>
                <a:t>, </a:t>
              </a:r>
              <a:r>
                <a:rPr lang="ru-RU" sz="1702" dirty="0" err="1"/>
                <a:t>Mandriva.Ru</a:t>
              </a:r>
              <a:r>
                <a:rPr lang="en-US" sz="1702" dirty="0"/>
                <a:t>, publisher</a:t>
              </a:r>
              <a:r>
                <a:rPr lang="ru-RU" sz="1702" dirty="0"/>
                <a:t> </a:t>
              </a:r>
              <a:r>
                <a:rPr lang="ru-RU" sz="1702" dirty="0" err="1"/>
                <a:t>Linux</a:t>
              </a:r>
              <a:r>
                <a:rPr lang="ru-RU" sz="1702" dirty="0"/>
                <a:t> </a:t>
              </a:r>
              <a:r>
                <a:rPr lang="ru-RU" sz="1702" dirty="0" err="1"/>
                <a:t>Format</a:t>
              </a:r>
              <a:r>
                <a:rPr lang="ru-RU" sz="1702" dirty="0"/>
                <a:t> /</a:t>
              </a:r>
              <a:r>
                <a:rPr lang="ru-RU" sz="1702" dirty="0" err="1"/>
                <a:t>Russian</a:t>
              </a:r>
              <a:r>
                <a:rPr lang="ru-RU" sz="1702" dirty="0"/>
                <a:t> </a:t>
              </a:r>
              <a:r>
                <a:rPr lang="ru-RU" sz="1702" dirty="0" err="1"/>
                <a:t>Edition</a:t>
              </a:r>
              <a:r>
                <a:rPr lang="ru-RU" sz="1702" dirty="0"/>
                <a:t> </a:t>
              </a:r>
              <a:endParaRPr lang="en-US" sz="1702" dirty="0"/>
            </a:p>
            <a:p>
              <a:endParaRPr lang="en-US" sz="1702" dirty="0"/>
            </a:p>
            <a:p>
              <a:r>
                <a:rPr lang="en-US" sz="1702" dirty="0"/>
                <a:t>More than 17 years of project management in the IT sector</a:t>
              </a:r>
              <a:endParaRPr lang="ru-RU" sz="1702" dirty="0"/>
            </a:p>
          </p:txBody>
        </p:sp>
      </p:grpSp>
      <p:sp>
        <p:nvSpPr>
          <p:cNvPr id="42" name="Прямоугольник 29"/>
          <p:cNvSpPr/>
          <p:nvPr/>
        </p:nvSpPr>
        <p:spPr>
          <a:xfrm>
            <a:off x="1206037" y="7541198"/>
            <a:ext cx="3349352" cy="4710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851"/>
              </a:spcBef>
              <a:spcAft>
                <a:spcPts val="851"/>
              </a:spcAft>
            </a:pPr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and software  development</a:t>
            </a:r>
          </a:p>
        </p:txBody>
      </p:sp>
      <p:sp>
        <p:nvSpPr>
          <p:cNvPr id="43" name="Прямоугольник 30"/>
          <p:cNvSpPr/>
          <p:nvPr/>
        </p:nvSpPr>
        <p:spPr>
          <a:xfrm>
            <a:off x="4864100" y="7685814"/>
            <a:ext cx="3349352" cy="3264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851"/>
              </a:spcBef>
              <a:spcAft>
                <a:spcPts val="851"/>
              </a:spcAft>
            </a:pPr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&amp; Marketing</a:t>
            </a:r>
          </a:p>
        </p:txBody>
      </p:sp>
      <p:sp>
        <p:nvSpPr>
          <p:cNvPr id="44" name="Прямоугольник 31"/>
          <p:cNvSpPr/>
          <p:nvPr/>
        </p:nvSpPr>
        <p:spPr>
          <a:xfrm>
            <a:off x="8522164" y="7685814"/>
            <a:ext cx="3349352" cy="3264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851"/>
              </a:spcBef>
              <a:spcAft>
                <a:spcPts val="851"/>
              </a:spcAft>
            </a:pPr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and  curriculum support</a:t>
            </a:r>
          </a:p>
        </p:txBody>
      </p:sp>
      <p:sp>
        <p:nvSpPr>
          <p:cNvPr id="45" name="Прямоугольник 32"/>
          <p:cNvSpPr/>
          <p:nvPr/>
        </p:nvSpPr>
        <p:spPr>
          <a:xfrm>
            <a:off x="12180227" y="7685814"/>
            <a:ext cx="3349352" cy="3264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851"/>
              </a:spcBef>
              <a:spcAft>
                <a:spcPts val="851"/>
              </a:spcAft>
            </a:pPr>
            <a:r>
              <a:rPr lang="en-US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and Administration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0012" y="7120670"/>
            <a:ext cx="5379720" cy="35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2" b="1" dirty="0"/>
              <a:t> 50 members of the team in total</a:t>
            </a:r>
            <a:endParaRPr lang="ru-RU" sz="1702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22167" y="8217054"/>
            <a:ext cx="795410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53" dirty="0"/>
              <a:t>10</a:t>
            </a:r>
            <a:br>
              <a:rPr lang="en-US" sz="2553" dirty="0"/>
            </a:br>
            <a:r>
              <a:rPr lang="en-US" sz="1700" dirty="0"/>
              <a:t>people</a:t>
            </a:r>
            <a:endParaRPr lang="ru-RU" sz="17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5939" y="8144747"/>
            <a:ext cx="930522" cy="9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31" y="8032703"/>
            <a:ext cx="1154607" cy="11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123" y="8188130"/>
            <a:ext cx="878593" cy="8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186" y="8090311"/>
            <a:ext cx="913430" cy="9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997700" y="8217054"/>
            <a:ext cx="795410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53" dirty="0"/>
              <a:t>15</a:t>
            </a:r>
            <a:br>
              <a:rPr lang="en-US" sz="2553" dirty="0"/>
            </a:br>
            <a:r>
              <a:rPr lang="en-US" sz="1700" dirty="0"/>
              <a:t>people</a:t>
            </a:r>
            <a:endParaRPr lang="ru-RU" sz="1700" dirty="0"/>
          </a:p>
        </p:txBody>
      </p:sp>
      <p:sp>
        <p:nvSpPr>
          <p:cNvPr id="56" name="TextBox 55"/>
          <p:cNvSpPr txBox="1"/>
          <p:nvPr/>
        </p:nvSpPr>
        <p:spPr>
          <a:xfrm>
            <a:off x="10875201" y="8217054"/>
            <a:ext cx="795411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53" dirty="0"/>
              <a:t>20 </a:t>
            </a:r>
          </a:p>
          <a:p>
            <a:pPr algn="ctr"/>
            <a:r>
              <a:rPr lang="en-US" sz="1700" dirty="0"/>
              <a:t>people</a:t>
            </a:r>
            <a:endParaRPr lang="ru-RU" sz="1700" dirty="0"/>
          </a:p>
        </p:txBody>
      </p:sp>
      <p:sp>
        <p:nvSpPr>
          <p:cNvPr id="57" name="TextBox 56"/>
          <p:cNvSpPr txBox="1"/>
          <p:nvPr/>
        </p:nvSpPr>
        <p:spPr>
          <a:xfrm>
            <a:off x="14529116" y="8217054"/>
            <a:ext cx="795410" cy="746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53" dirty="0"/>
              <a:t>10</a:t>
            </a:r>
            <a:br>
              <a:rPr lang="en-US" sz="2553" dirty="0"/>
            </a:br>
            <a:r>
              <a:rPr lang="en-US" sz="1700" dirty="0"/>
              <a:t>people</a:t>
            </a:r>
            <a:endParaRPr lang="ru-RU" sz="1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11856-70B9-4A38-92F3-C80E07CB2A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64" y="1705737"/>
            <a:ext cx="1499403" cy="1499403"/>
          </a:xfrm>
          <a:prstGeom prst="rect">
            <a:avLst/>
          </a:prstGeom>
          <a:effectLst>
            <a:softEdge rad="0"/>
          </a:effec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F0BEC2A-0CE9-4FAF-8FB9-0F3089E13C80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C:\Users\км\Desktop\ЛОГО РОББО.jpg">
            <a:extLst>
              <a:ext uri="{FF2B5EF4-FFF2-40B4-BE49-F238E27FC236}">
                <a16:creationId xmlns:a16="http://schemas.microsoft.com/office/drawing/2014/main" id="{ECA7B437-15E4-48CB-B6B9-E81C1AE9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48011" y="106252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3342" y="432109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TEAM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83342" y="1082925"/>
            <a:ext cx="14701883" cy="382595"/>
          </a:xfrm>
        </p:spPr>
        <p:txBody>
          <a:bodyPr/>
          <a:lstStyle/>
          <a:p>
            <a:pPr algn="l"/>
            <a:r>
              <a:rPr lang="en-US" sz="2400" dirty="0"/>
              <a:t>We have experienced professionals in our team</a:t>
            </a:r>
          </a:p>
        </p:txBody>
      </p:sp>
    </p:spTree>
    <p:extLst>
      <p:ext uri="{BB962C8B-B14F-4D97-AF65-F5344CB8AC3E}">
        <p14:creationId xmlns:p14="http://schemas.microsoft.com/office/powerpoint/2010/main" val="1082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36516" y="2149037"/>
            <a:ext cx="7772400" cy="6081354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prepare people for a promising highly paid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profession in the world of the future,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all the monotonous work is done by robots:</a:t>
            </a:r>
          </a:p>
          <a:p>
            <a:pPr algn="just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 Seller of robots.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Operator robots.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Robot programmer.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Service engineer of robots.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Innovative engineer developing future robots.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IT developer</a:t>
            </a:r>
          </a:p>
        </p:txBody>
      </p:sp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6338" y="108373"/>
            <a:ext cx="4800189" cy="101631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96365-8835-425F-931B-D7F9D9FDA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20" y="3019403"/>
            <a:ext cx="8510625" cy="47837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326615-F603-49DC-ACA4-7B8EDED67D91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504230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ROBBO MISSION</a:t>
            </a:r>
          </a:p>
        </p:txBody>
      </p:sp>
    </p:spTree>
    <p:extLst>
      <p:ext uri="{BB962C8B-B14F-4D97-AF65-F5344CB8AC3E}">
        <p14:creationId xmlns:p14="http://schemas.microsoft.com/office/powerpoint/2010/main" val="37825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6552201" y="2505472"/>
            <a:ext cx="9597440" cy="209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000" tIns="64000" rIns="128000" bIns="64000"/>
          <a:lstStyle/>
          <a:p>
            <a:pPr algn="just">
              <a:lnSpc>
                <a:spcPct val="100000"/>
              </a:lnSpc>
            </a:pP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Winner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of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2013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and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2014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Google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RISE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Awards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-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an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annual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grants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program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for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organizations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worldwide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that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promote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computer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science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education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opportunities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1206409" y="2713600"/>
            <a:ext cx="4745216" cy="840192"/>
          </a:xfrm>
          <a:prstGeom prst="rect">
            <a:avLst/>
          </a:prstGeom>
          <a:ln>
            <a:noFill/>
          </a:ln>
        </p:spPr>
      </p:pic>
      <p:pic>
        <p:nvPicPr>
          <p:cNvPr id="8" name="Picture 4"/>
          <p:cNvPicPr/>
          <p:nvPr/>
        </p:nvPicPr>
        <p:blipFill>
          <a:blip r:embed="rId4"/>
          <a:stretch/>
        </p:blipFill>
        <p:spPr>
          <a:xfrm>
            <a:off x="1496457" y="4399034"/>
            <a:ext cx="4755456" cy="1449984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6552201" y="4633323"/>
            <a:ext cx="9597440" cy="1287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000" tIns="64000" rIns="128000" bIns="64000"/>
          <a:lstStyle/>
          <a:p>
            <a:pPr algn="just">
              <a:lnSpc>
                <a:spcPct val="100000"/>
              </a:lnSpc>
            </a:pP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Winner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of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2014 FINLANDING – a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business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contest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for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Russian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hi-tech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companies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interested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in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establishing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in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Finland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,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organized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and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supported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by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Finnish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 </a:t>
            </a:r>
            <a:r>
              <a:rPr lang="ru-RU" sz="2600" spc="-1" dirty="0" err="1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government</a:t>
            </a:r>
            <a:r>
              <a:rPr lang="ru-RU" sz="2600" spc="-1" dirty="0">
                <a:solidFill>
                  <a:srgbClr val="989898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Proxima Nova Rg"/>
                <a:cs typeface="Arial" panose="020B0604020202020204" pitchFamily="34" charset="0"/>
              </a:rPr>
              <a:t>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34DAE9-7886-4B4F-9870-89E186D88F4D}"/>
              </a:ext>
            </a:extLst>
          </p:cNvPr>
          <p:cNvSpPr/>
          <p:nvPr/>
        </p:nvSpPr>
        <p:spPr>
          <a:xfrm>
            <a:off x="6552201" y="6694260"/>
            <a:ext cx="94370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50.000+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10+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USA,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Belarus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Tajikistan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130+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franchises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"ROBBO </a:t>
            </a:r>
            <a:r>
              <a:rPr lang="ru-RU" sz="2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r>
              <a:rPr lang="ru-RU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757481-E48A-490F-850C-F2D5B8B42150}"/>
              </a:ext>
            </a:extLst>
          </p:cNvPr>
          <p:cNvSpPr/>
          <p:nvPr/>
        </p:nvSpPr>
        <p:spPr>
          <a:xfrm>
            <a:off x="1206409" y="6694260"/>
            <a:ext cx="3962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4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ROBBO: </a:t>
            </a:r>
            <a:endParaRPr lang="ru-RU" sz="4400" b="1" dirty="0">
              <a:solidFill>
                <a:srgbClr val="008E4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26D501-75C9-4D84-A62F-1DEDAF49AD64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км\Desktop\ЛОГО РОББО.jpg">
            <a:extLst>
              <a:ext uri="{FF2B5EF4-FFF2-40B4-BE49-F238E27FC236}">
                <a16:creationId xmlns:a16="http://schemas.microsoft.com/office/drawing/2014/main" id="{9010E1A3-974C-418A-89A4-54FA670F1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8011" y="194938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0104" y="370198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KEY ACHIEVEMENTS AND RESULTS OF ROBBO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030104" y="1089881"/>
            <a:ext cx="14701883" cy="382595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performance was graded by Google and Finnish government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53168" y="2971800"/>
            <a:ext cx="8454332" cy="4190998"/>
          </a:xfrm>
        </p:spPr>
        <p:txBody>
          <a:bodyPr/>
          <a:lstStyle/>
          <a:p>
            <a:pPr algn="just"/>
            <a:r>
              <a:rPr lang="en-US" sz="398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technology education </a:t>
            </a:r>
          </a:p>
          <a:p>
            <a:pPr algn="just"/>
            <a:r>
              <a:rPr lang="en-US" sz="398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taught as magic and shapes </a:t>
            </a:r>
          </a:p>
          <a:p>
            <a:pPr algn="just"/>
            <a:r>
              <a:rPr lang="en-US" sz="398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in the spirit of the "black box"</a:t>
            </a:r>
            <a:endParaRPr lang="ru-RU" sz="3982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opens.jpg"/>
          <p:cNvPicPr>
            <a:picLocks noChangeAspect="1"/>
          </p:cNvPicPr>
          <p:nvPr/>
        </p:nvPicPr>
        <p:blipFill>
          <a:blip r:embed="rId3" cstate="print"/>
          <a:srcRect l="7813" t="10156" r="7812" b="8594"/>
          <a:stretch>
            <a:fillRect/>
          </a:stretch>
        </p:blipFill>
        <p:spPr>
          <a:xfrm>
            <a:off x="10198100" y="2743200"/>
            <a:ext cx="5931912" cy="5714999"/>
          </a:xfrm>
          <a:prstGeom prst="rect">
            <a:avLst/>
          </a:prstGeom>
        </p:spPr>
      </p:pic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8011" y="48999"/>
            <a:ext cx="4800189" cy="1016317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94B7F-584D-400C-8A0A-4CD9656D292C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316386"/>
            <a:ext cx="15868895" cy="481542"/>
          </a:xfrm>
        </p:spPr>
        <p:txBody>
          <a:bodyPr/>
          <a:lstStyle/>
          <a:p>
            <a:pPr algn="l"/>
            <a:r>
              <a:rPr lang="en-US" sz="3129" dirty="0"/>
              <a:t>PROBLEM OF THE WORLD EDUCATION</a:t>
            </a:r>
          </a:p>
        </p:txBody>
      </p:sp>
    </p:spTree>
    <p:extLst>
      <p:ext uri="{BB962C8B-B14F-4D97-AF65-F5344CB8AC3E}">
        <p14:creationId xmlns:p14="http://schemas.microsoft.com/office/powerpoint/2010/main" val="9381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0725" y="2072046"/>
            <a:ext cx="7616175" cy="6081354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your child to have a high-paying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 in the world of the future, where all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 is done by robots - send the child to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at the nearest ROBBO Club.</a:t>
            </a:r>
          </a:p>
          <a:p>
            <a:pPr algn="just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no ROBBO Club near your house – </a:t>
            </a: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it according to our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3778" y="139779"/>
            <a:ext cx="4800189" cy="101631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6A88C-67A6-4AF6-BE4C-FA6A3A50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90" y="2312816"/>
            <a:ext cx="8881367" cy="58544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BFB0D8-3872-48D6-802D-E97060FD99F4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433784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ROBBO KEY MESSAGE</a:t>
            </a:r>
          </a:p>
        </p:txBody>
      </p:sp>
    </p:spTree>
    <p:extLst>
      <p:ext uri="{BB962C8B-B14F-4D97-AF65-F5344CB8AC3E}">
        <p14:creationId xmlns:p14="http://schemas.microsoft.com/office/powerpoint/2010/main" val="3098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27176" y="2812473"/>
            <a:ext cx="5522984" cy="6081354"/>
          </a:xfrm>
        </p:spPr>
        <p:txBody>
          <a:bodyPr/>
          <a:lstStyle/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ROBBO.WORLD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CLASS.ROBBO.WORLD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FRANCHISE.ROBBO.WORLD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YOUTUBE CHANNEL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FACEBOOK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INSTAGRAM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78477" y="238939"/>
            <a:ext cx="4800189" cy="1016317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46277-8477-4EED-BB00-5DA17ABB06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0" y="2280924"/>
            <a:ext cx="7895263" cy="66493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3AB4C0-0ED5-4A41-A83F-B9FD1FF74E43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375760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ROBBO LINKS</a:t>
            </a:r>
          </a:p>
        </p:txBody>
      </p:sp>
    </p:spTree>
    <p:extLst>
      <p:ext uri="{BB962C8B-B14F-4D97-AF65-F5344CB8AC3E}">
        <p14:creationId xmlns:p14="http://schemas.microsoft.com/office/powerpoint/2010/main" val="30879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1558" y="210226"/>
            <a:ext cx="4800189" cy="101631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B6588B-8AC7-4C7D-8DB6-ADADAB3A66AE}"/>
              </a:ext>
            </a:extLst>
          </p:cNvPr>
          <p:cNvSpPr/>
          <p:nvPr/>
        </p:nvSpPr>
        <p:spPr>
          <a:xfrm>
            <a:off x="915462" y="3505200"/>
            <a:ext cx="98922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Pavel </a:t>
            </a:r>
            <a:r>
              <a:rPr lang="en-IE" sz="3600" dirty="0" err="1">
                <a:latin typeface="Arial" panose="020B0604020202020204" pitchFamily="34" charset="0"/>
                <a:cs typeface="Arial" panose="020B0604020202020204" pitchFamily="34" charset="0"/>
              </a:rPr>
              <a:t>Frolov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Founder, Producer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ROBBO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Mobile/WhatsApp/LINE: </a:t>
            </a:r>
          </a:p>
          <a:p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+7 (911) 929-09-07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3600" dirty="0" err="1">
                <a:latin typeface="Arial" panose="020B0604020202020204" pitchFamily="34" charset="0"/>
                <a:cs typeface="Arial" panose="020B0604020202020204" pitchFamily="34" charset="0"/>
              </a:rPr>
              <a:t>E-mail:pavel@robbo.world</a:t>
            </a: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B44B62-9F1D-4697-BEFF-7983D1A0951D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398122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ROBBO CONTACTS</a:t>
            </a:r>
          </a:p>
        </p:txBody>
      </p:sp>
    </p:spTree>
    <p:extLst>
      <p:ext uri="{BB962C8B-B14F-4D97-AF65-F5344CB8AC3E}">
        <p14:creationId xmlns:p14="http://schemas.microsoft.com/office/powerpoint/2010/main" val="32104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72561" y="2133600"/>
            <a:ext cx="7468100" cy="6751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232" y="4743942"/>
            <a:ext cx="3784939" cy="337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8" name="Rectangle 7"/>
          <p:cNvSpPr/>
          <p:nvPr/>
        </p:nvSpPr>
        <p:spPr>
          <a:xfrm>
            <a:off x="4234" y="4743942"/>
            <a:ext cx="4968327" cy="337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0" name="Rectangle 9"/>
          <p:cNvSpPr/>
          <p:nvPr/>
        </p:nvSpPr>
        <p:spPr>
          <a:xfrm>
            <a:off x="8661171" y="4743942"/>
            <a:ext cx="3784939" cy="3370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2" name="Rectangle 11"/>
          <p:cNvSpPr/>
          <p:nvPr/>
        </p:nvSpPr>
        <p:spPr>
          <a:xfrm>
            <a:off x="12440661" y="4743942"/>
            <a:ext cx="4903306" cy="3370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6" name="Isosceles Triangle 15"/>
          <p:cNvSpPr/>
          <p:nvPr/>
        </p:nvSpPr>
        <p:spPr>
          <a:xfrm flipV="1">
            <a:off x="6426801" y="5308386"/>
            <a:ext cx="740830" cy="63864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4" name="Isosceles Triangle 13"/>
          <p:cNvSpPr/>
          <p:nvPr/>
        </p:nvSpPr>
        <p:spPr>
          <a:xfrm flipV="1">
            <a:off x="2669035" y="5308386"/>
            <a:ext cx="740830" cy="6386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Isosceles Triangle 17"/>
          <p:cNvSpPr/>
          <p:nvPr/>
        </p:nvSpPr>
        <p:spPr>
          <a:xfrm flipV="1">
            <a:off x="10184567" y="5308386"/>
            <a:ext cx="740830" cy="63864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0" name="Isosceles Triangle 19"/>
          <p:cNvSpPr/>
          <p:nvPr/>
        </p:nvSpPr>
        <p:spPr>
          <a:xfrm flipV="1">
            <a:off x="13942332" y="5308386"/>
            <a:ext cx="740830" cy="63864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6" name="Donut 5"/>
          <p:cNvSpPr/>
          <p:nvPr/>
        </p:nvSpPr>
        <p:spPr>
          <a:xfrm>
            <a:off x="5386926" y="2260386"/>
            <a:ext cx="2820580" cy="2820580"/>
          </a:xfrm>
          <a:prstGeom prst="donut">
            <a:avLst>
              <a:gd name="adj" fmla="val 1260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629160" y="2260386"/>
            <a:ext cx="2820580" cy="2820580"/>
          </a:xfrm>
          <a:prstGeom prst="donut">
            <a:avLst>
              <a:gd name="adj" fmla="val 126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9144692" y="2260386"/>
            <a:ext cx="2820580" cy="2820580"/>
          </a:xfrm>
          <a:prstGeom prst="donut">
            <a:avLst>
              <a:gd name="adj" fmla="val 1260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2902457" y="2260386"/>
            <a:ext cx="2820580" cy="2820580"/>
          </a:xfrm>
          <a:prstGeom prst="donut">
            <a:avLst>
              <a:gd name="adj" fmla="val 1260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solidFill>
                <a:schemeClr val="tx1"/>
              </a:solidFill>
            </a:endParaRPr>
          </a:p>
        </p:txBody>
      </p:sp>
      <p:pic>
        <p:nvPicPr>
          <p:cNvPr id="24" name="Picture 2" descr="Картинки по запросу Science technology engineering mathematics 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1258" r="79781" b="9016"/>
          <a:stretch/>
        </p:blipFill>
        <p:spPr bwMode="auto">
          <a:xfrm>
            <a:off x="2349500" y="2818560"/>
            <a:ext cx="1214065" cy="18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артинки по запросу Science technology engineering mathematics 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t="11992" r="58434" b="8283"/>
          <a:stretch/>
        </p:blipFill>
        <p:spPr bwMode="auto">
          <a:xfrm>
            <a:off x="6034248" y="2902259"/>
            <a:ext cx="1761234" cy="17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артинки по запросу Science technology engineering mathematics 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1" t="13650" r="43282" b="12757"/>
          <a:stretch/>
        </p:blipFill>
        <p:spPr bwMode="auto">
          <a:xfrm>
            <a:off x="9824594" y="2818560"/>
            <a:ext cx="1456933" cy="1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Science technology engineering mathematics 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0" t="12877" r="6918" b="13530"/>
          <a:stretch/>
        </p:blipFill>
        <p:spPr bwMode="auto">
          <a:xfrm>
            <a:off x="13550900" y="2818560"/>
            <a:ext cx="1622126" cy="16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467766934"/>
              </p:ext>
            </p:extLst>
          </p:nvPr>
        </p:nvGraphicFramePr>
        <p:xfrm>
          <a:off x="1365235" y="6375347"/>
          <a:ext cx="14591871" cy="24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98896" y="6198513"/>
            <a:ext cx="15258210" cy="430887"/>
            <a:chOff x="1841760" y="6047868"/>
            <a:chExt cx="14060088" cy="430887"/>
          </a:xfrm>
        </p:grpSpPr>
        <p:sp>
          <p:nvSpPr>
            <p:cNvPr id="38" name="TextBox 37"/>
            <p:cNvSpPr txBox="1"/>
            <p:nvPr/>
          </p:nvSpPr>
          <p:spPr>
            <a:xfrm>
              <a:off x="1841760" y="6047868"/>
              <a:ext cx="69309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STEM distribution by age groups: </a:t>
              </a:r>
              <a:r>
                <a:rPr lang="en-US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pre5</a:t>
              </a:r>
              <a:r>
                <a:rPr lang="en-US" sz="2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years old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841760" y="6417200"/>
              <a:ext cx="1406008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89033" y="9285508"/>
            <a:ext cx="55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SOURCES: The Joan Ganz Cooney Center, 2017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6782" y="1702713"/>
            <a:ext cx="16383118" cy="369332"/>
            <a:chOff x="1841760" y="6047868"/>
            <a:chExt cx="1766188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1841760" y="6047868"/>
              <a:ext cx="17070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STEM is a curriculum based on the idea of educating students in four specific disciplines - Science, Technology, Engineering and Mathematics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41760" y="6417200"/>
              <a:ext cx="17661884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236F9A2-EE13-4F51-B013-12C2E849B5AD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км\Desktop\ЛОГО РОББО.jpg">
            <a:extLst>
              <a:ext uri="{FF2B5EF4-FFF2-40B4-BE49-F238E27FC236}">
                <a16:creationId xmlns:a16="http://schemas.microsoft.com/office/drawing/2014/main" id="{EC2FF2B4-A8CF-4E78-8D29-DAE998ED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8011" y="128731"/>
            <a:ext cx="4800189" cy="1016317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98896" y="1009032"/>
            <a:ext cx="14701883" cy="691981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renowned educational concept STEM “T” for technology and </a:t>
            </a:r>
          </a:p>
          <a:p>
            <a:pPr algn="l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“E” for engineering are paid not enough attention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97" y="348207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PROBLEM </a:t>
            </a:r>
          </a:p>
        </p:txBody>
      </p:sp>
    </p:spTree>
    <p:extLst>
      <p:ext uri="{BB962C8B-B14F-4D97-AF65-F5344CB8AC3E}">
        <p14:creationId xmlns:p14="http://schemas.microsoft.com/office/powerpoint/2010/main" val="21423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405"/>
          <p:cNvSpPr txBox="1"/>
          <p:nvPr/>
        </p:nvSpPr>
        <p:spPr>
          <a:xfrm>
            <a:off x="829331" y="2133601"/>
            <a:ext cx="5350360" cy="2458543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r>
              <a:rPr lang="en-US" sz="227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Study of the effect of friction on the speed of the robot</a:t>
            </a:r>
          </a:p>
          <a:p>
            <a:r>
              <a:rPr lang="en-US" sz="227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Environmental Monitoring</a:t>
            </a:r>
            <a:endParaRPr sz="256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406"/>
          <p:cNvSpPr txBox="1"/>
          <p:nvPr/>
        </p:nvSpPr>
        <p:spPr>
          <a:xfrm>
            <a:off x="6465379" y="2133600"/>
            <a:ext cx="5088142" cy="1620764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r>
              <a:rPr lang="en-US" sz="227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optimal material and develop the body of the robot</a:t>
            </a:r>
            <a:endParaRPr lang="ru" sz="2276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407"/>
          <p:cNvSpPr txBox="1"/>
          <p:nvPr/>
        </p:nvSpPr>
        <p:spPr>
          <a:xfrm>
            <a:off x="11211676" y="4343400"/>
            <a:ext cx="4423680" cy="1806222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US" sz="227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Variables, negative numbers, coordinate system, PID controllers</a:t>
            </a:r>
            <a:endParaRPr lang="ru" sz="2276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408"/>
          <p:cNvSpPr txBox="1"/>
          <p:nvPr/>
        </p:nvSpPr>
        <p:spPr>
          <a:xfrm>
            <a:off x="981656" y="4343400"/>
            <a:ext cx="4679040" cy="1620764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</a:p>
          <a:p>
            <a:r>
              <a:rPr lang="en-US" sz="2276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smart home, the layout of a real smart home</a:t>
            </a:r>
            <a:endParaRPr lang="ru" sz="2276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409"/>
          <p:cNvSpPr txBox="1"/>
          <p:nvPr/>
        </p:nvSpPr>
        <p:spPr>
          <a:xfrm>
            <a:off x="6465380" y="4343400"/>
            <a:ext cx="4112792" cy="2038898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  <a:p>
            <a:r>
              <a:rPr lang="en-US" sz="256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ROBBOstory</a:t>
            </a:r>
            <a:r>
              <a:rPr lang="en-US" sz="25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(tale), robe theater, 3D souvenirs</a:t>
            </a:r>
            <a:endParaRPr lang="ru" sz="256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410"/>
          <p:cNvSpPr txBox="1"/>
          <p:nvPr/>
        </p:nvSpPr>
        <p:spPr>
          <a:xfrm>
            <a:off x="11339798" y="2133602"/>
            <a:ext cx="4635307" cy="2057399"/>
          </a:xfrm>
          <a:prstGeom prst="rect">
            <a:avLst/>
          </a:prstGeom>
          <a:noFill/>
          <a:ln>
            <a:noFill/>
          </a:ln>
        </p:spPr>
        <p:txBody>
          <a:bodyPr wrap="square" lIns="173359" tIns="173359" rIns="173359" bIns="173359" anchor="t" anchorCtr="0">
            <a:noAutofit/>
          </a:bodyPr>
          <a:lstStyle/>
          <a:p>
            <a:r>
              <a:rPr lang="ru" sz="4551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  </a:t>
            </a:r>
          </a:p>
          <a:p>
            <a:r>
              <a:rPr lang="en-US" sz="25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real robots, DIY robot</a:t>
            </a:r>
            <a:endParaRPr sz="256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hape 41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836310" y="6705601"/>
            <a:ext cx="4112792" cy="27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Shape 41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596072" y="6705600"/>
            <a:ext cx="3250121" cy="270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8011" y="218114"/>
            <a:ext cx="4800189" cy="1016317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DC4A604-841E-45A3-88FB-27935639EE01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459255"/>
            <a:ext cx="15868895" cy="481542"/>
          </a:xfrm>
        </p:spPr>
        <p:txBody>
          <a:bodyPr/>
          <a:lstStyle/>
          <a:p>
            <a:pPr algn="l"/>
            <a:r>
              <a:rPr lang="en-US" sz="3129" dirty="0">
                <a:latin typeface="Arial" panose="020B0604020202020204" pitchFamily="34" charset="0"/>
                <a:cs typeface="Arial" panose="020B0604020202020204" pitchFamily="34" charset="0"/>
              </a:rPr>
              <a:t>ROBBO SOLUTION</a:t>
            </a:r>
            <a:r>
              <a:rPr lang="ru-RU" sz="3129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" sz="3129" dirty="0">
                <a:latin typeface="Arial" panose="020B0604020202020204" pitchFamily="34" charset="0"/>
                <a:cs typeface="Arial" panose="020B0604020202020204" pitchFamily="34" charset="0"/>
              </a:rPr>
              <a:t>STEAM + Robotics = STREAM</a:t>
            </a:r>
            <a:endParaRPr lang="en-US" sz="3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282700" y="2666062"/>
            <a:ext cx="9140174" cy="55626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has created a set of equipment and electronic 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complex, which allows children to be truly 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creators, educators use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technology and 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together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your technology</a:t>
            </a:r>
          </a:p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engineering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software skills and hardware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69457" t="21956" r="1952" b="17946"/>
          <a:stretch/>
        </p:blipFill>
        <p:spPr>
          <a:xfrm>
            <a:off x="10274300" y="2144239"/>
            <a:ext cx="5939880" cy="6957399"/>
          </a:xfrm>
          <a:prstGeom prst="rect">
            <a:avLst/>
          </a:prstGeom>
        </p:spPr>
      </p:pic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778" y="265138"/>
            <a:ext cx="4800189" cy="1016317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47B151-61C1-49A4-97C5-F45CC42D5B0C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4590" y="411191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TECHNOLOGICAL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37741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92216" y="2073187"/>
            <a:ext cx="14701883" cy="382595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ROBBO created robot that enables kids to be truly creators and develop their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echnology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ngineering skills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66264" y="2515203"/>
            <a:ext cx="15126255" cy="461665"/>
            <a:chOff x="1841760" y="6047868"/>
            <a:chExt cx="16306918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841760" y="6047868"/>
              <a:ext cx="3060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characteristic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69457" t="21956" r="1952" b="17946"/>
          <a:stretch/>
        </p:blipFill>
        <p:spPr>
          <a:xfrm>
            <a:off x="11645900" y="3356788"/>
            <a:ext cx="4648199" cy="5441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2644" y="3330284"/>
            <a:ext cx="101732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Easy-to-use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support teacher and motivate students. ROBBO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unique robotic platforms are educational tools for children to learn the basics of technology, engineering and coding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Designed for mass adoption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schools and clubs. Do not require prior knowledge from both teacher and students.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Ready to use and complete advance tasks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no need to assemble basic models, kids just learn by changing parts of robots and programming the motion </a:t>
            </a:r>
          </a:p>
          <a:p>
            <a:pPr marL="285750" indent="-285750" algn="just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Designed and manufactured in Finland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platform, robots and educational materials were developed in cooperation with Helsinki University, Department of Teacher Education and Finnish secondary schools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Innokas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-network, CE certified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CCFDC-699C-4BA4-B595-DC5394C3A92B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км\Desktop\ЛОГО РОББО.jpg">
            <a:extLst>
              <a:ext uri="{FF2B5EF4-FFF2-40B4-BE49-F238E27FC236}">
                <a16:creationId xmlns:a16="http://schemas.microsoft.com/office/drawing/2014/main" id="{2FB988D8-254A-4130-9D8C-519154C5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8011" y="155630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8613" y="358944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27018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39514" y="1523960"/>
            <a:ext cx="14701883" cy="382595"/>
          </a:xfrm>
        </p:spPr>
        <p:txBody>
          <a:bodyPr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ROBBO has 3 products already that altogether meet demand on “T” and “E” in STEM concept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01701" y="1981200"/>
            <a:ext cx="14325600" cy="461665"/>
            <a:chOff x="1841760" y="6047868"/>
            <a:chExt cx="16306918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841760" y="6047868"/>
              <a:ext cx="3166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products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0837" t="9202" r="805" b="3361"/>
          <a:stretch/>
        </p:blipFill>
        <p:spPr>
          <a:xfrm>
            <a:off x="4138560" y="2746417"/>
            <a:ext cx="1832080" cy="1785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4154" y="2746417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Kit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154" y="5029200"/>
            <a:ext cx="1816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Lab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2316" t="9705" r="2446" b="1659"/>
          <a:stretch/>
        </p:blipFill>
        <p:spPr>
          <a:xfrm>
            <a:off x="4239543" y="5029200"/>
            <a:ext cx="1630114" cy="1718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4154" y="7236488"/>
            <a:ext cx="2646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3D printer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5997" y="2746417"/>
            <a:ext cx="891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Comprehensive robot construction kit with 5 simple magnetic-mount sensors and led light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Kids may replicate complicated technologies by programming robot and changing and combining sensors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kids of 5-15 years 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5997" y="50292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Very easy robot to enter the world of technology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robot is not able to move on its own but brings closer understanding of light, sound, etc.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kids of 5-15 years old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5997" y="7236488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Proprietary developed 3D printer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Kids may create parts of robots to construct and program it further according to study plan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kids of 9-15 years old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7236489"/>
            <a:ext cx="1905000" cy="18270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FC5483-3526-4863-9DBB-DCFE18CB8FFB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км\Desktop\ЛОГО РОББО.jpg">
            <a:extLst>
              <a:ext uri="{FF2B5EF4-FFF2-40B4-BE49-F238E27FC236}">
                <a16:creationId xmlns:a16="http://schemas.microsoft.com/office/drawing/2014/main" id="{0AD9D403-A48B-4809-A55D-7E11DD62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8011" y="223695"/>
            <a:ext cx="4800189" cy="101631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514" y="446309"/>
            <a:ext cx="15876644" cy="492443"/>
          </a:xfrm>
        </p:spPr>
        <p:txBody>
          <a:bodyPr/>
          <a:lstStyle/>
          <a:p>
            <a:pPr algn="l"/>
            <a:r>
              <a:rPr lang="en-US" sz="3200" dirty="0"/>
              <a:t>TECHNOLOGY </a:t>
            </a:r>
          </a:p>
        </p:txBody>
      </p:sp>
    </p:spTree>
    <p:extLst>
      <p:ext uri="{BB962C8B-B14F-4D97-AF65-F5344CB8AC3E}">
        <p14:creationId xmlns:p14="http://schemas.microsoft.com/office/powerpoint/2010/main" val="5467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636105" y="1752601"/>
            <a:ext cx="16037218" cy="1077218"/>
            <a:chOff x="1729878" y="5819262"/>
            <a:chExt cx="16418800" cy="1077217"/>
          </a:xfrm>
        </p:grpSpPr>
        <p:sp>
          <p:nvSpPr>
            <p:cNvPr id="29" name="TextBox 28"/>
            <p:cNvSpPr txBox="1"/>
            <p:nvPr/>
          </p:nvSpPr>
          <p:spPr>
            <a:xfrm>
              <a:off x="1729878" y="5819262"/>
              <a:ext cx="4089708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82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ROBBO Class</a:t>
              </a:r>
              <a:endParaRPr lang="ru-RU" sz="3982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18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education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41760" y="6447436"/>
              <a:ext cx="1630691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2406078" y="1752601"/>
            <a:ext cx="3364963" cy="107719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sz="3982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Club</a:t>
            </a:r>
          </a:p>
          <a:p>
            <a:r>
              <a:rPr lang="en-US" sz="241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business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1876261"/>
              </p:ext>
            </p:extLst>
          </p:nvPr>
        </p:nvGraphicFramePr>
        <p:xfrm>
          <a:off x="301850" y="2750015"/>
          <a:ext cx="7074679" cy="673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C42C947-303F-4802-A4D5-86E0D835FDD7}"/>
              </a:ext>
            </a:extLst>
          </p:cNvPr>
          <p:cNvGrpSpPr/>
          <p:nvPr/>
        </p:nvGrpSpPr>
        <p:grpSpPr>
          <a:xfrm>
            <a:off x="7356893" y="2554223"/>
            <a:ext cx="2357186" cy="7119005"/>
            <a:chOff x="7078913" y="2504219"/>
            <a:chExt cx="2357186" cy="7119005"/>
          </a:xfrm>
        </p:grpSpPr>
        <p:pic>
          <p:nvPicPr>
            <p:cNvPr id="13" name="Shape 286"/>
            <p:cNvPicPr preferRelativeResize="0"/>
            <p:nvPr/>
          </p:nvPicPr>
          <p:blipFill rotWithShape="1">
            <a:blip r:embed="rId8" cstate="print">
              <a:alphaModFix/>
            </a:blip>
            <a:srcRect l="99" r="109"/>
            <a:stretch/>
          </p:blipFill>
          <p:spPr>
            <a:xfrm>
              <a:off x="7078913" y="7389389"/>
              <a:ext cx="2357186" cy="2233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287"/>
            <p:cNvPicPr preferRelativeResize="0"/>
            <p:nvPr/>
          </p:nvPicPr>
          <p:blipFill>
            <a:blip r:embed="rId9" cstate="print">
              <a:alphaModFix/>
            </a:blip>
            <a:stretch>
              <a:fillRect/>
            </a:stretch>
          </p:blipFill>
          <p:spPr>
            <a:xfrm>
              <a:off x="7383107" y="2504219"/>
              <a:ext cx="1671994" cy="1705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290"/>
            <p:cNvPicPr preferRelativeResize="0"/>
            <p:nvPr/>
          </p:nvPicPr>
          <p:blipFill>
            <a:blip r:embed="rId10" cstate="print">
              <a:alphaModFix/>
            </a:blip>
            <a:stretch>
              <a:fillRect/>
            </a:stretch>
          </p:blipFill>
          <p:spPr>
            <a:xfrm>
              <a:off x="7078913" y="4957622"/>
              <a:ext cx="2191794" cy="18287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06338" y="108373"/>
            <a:ext cx="4637629" cy="1016317"/>
          </a:xfrm>
          <a:prstGeom prst="rect">
            <a:avLst/>
          </a:prstGeom>
          <a:noFill/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5A67FD9-30E6-4CD9-91D7-A2E5D533356F}"/>
              </a:ext>
            </a:extLst>
          </p:cNvPr>
          <p:cNvGrpSpPr/>
          <p:nvPr/>
        </p:nvGrpSpPr>
        <p:grpSpPr>
          <a:xfrm>
            <a:off x="9699710" y="2826478"/>
            <a:ext cx="7074679" cy="6450522"/>
            <a:chOff x="10452215" y="3762766"/>
            <a:chExt cx="5662776" cy="5041621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FE6E719-494F-4A4B-A8A0-8DBCBC348CE4}"/>
                </a:ext>
              </a:extLst>
            </p:cNvPr>
            <p:cNvGrpSpPr/>
            <p:nvPr/>
          </p:nvGrpSpPr>
          <p:grpSpPr>
            <a:xfrm>
              <a:off x="11645900" y="3762766"/>
              <a:ext cx="3180167" cy="3026492"/>
              <a:chOff x="1200551" y="-152034"/>
              <a:chExt cx="3180167" cy="3026492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649EC980-47E3-48A2-A6C5-0814032F7E52}"/>
                  </a:ext>
                </a:extLst>
              </p:cNvPr>
              <p:cNvSpPr/>
              <p:nvPr/>
            </p:nvSpPr>
            <p:spPr>
              <a:xfrm>
                <a:off x="1200551" y="-152034"/>
                <a:ext cx="3180167" cy="3026492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3" name="Овал 4">
                <a:extLst>
                  <a:ext uri="{FF2B5EF4-FFF2-40B4-BE49-F238E27FC236}">
                    <a16:creationId xmlns:a16="http://schemas.microsoft.com/office/drawing/2014/main" id="{2D286B31-B2E0-4B9B-83C1-6073E24227B9}"/>
                  </a:ext>
                </a:extLst>
              </p:cNvPr>
              <p:cNvSpPr txBox="1"/>
              <p:nvPr/>
            </p:nvSpPr>
            <p:spPr>
              <a:xfrm>
                <a:off x="1567493" y="255377"/>
                <a:ext cx="2446282" cy="9603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/>
                  <a:t>HARD</a:t>
                </a:r>
                <a:endParaRPr lang="ru-RU" sz="4000" b="1" kern="1200" dirty="0"/>
              </a:p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400" kern="1200" dirty="0"/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DD9EEEC7-44A9-467B-8691-CE580E2DFC42}"/>
                </a:ext>
              </a:extLst>
            </p:cNvPr>
            <p:cNvGrpSpPr/>
            <p:nvPr/>
          </p:nvGrpSpPr>
          <p:grpSpPr>
            <a:xfrm>
              <a:off x="12536250" y="4807246"/>
              <a:ext cx="3578741" cy="3116805"/>
              <a:chOff x="2090901" y="892446"/>
              <a:chExt cx="3578741" cy="3116805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D9024833-6665-4F52-AE81-A82189C6430D}"/>
                  </a:ext>
                </a:extLst>
              </p:cNvPr>
              <p:cNvSpPr/>
              <p:nvPr/>
            </p:nvSpPr>
            <p:spPr>
              <a:xfrm>
                <a:off x="2090901" y="892446"/>
                <a:ext cx="3578741" cy="3116805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1" name="Овал 6">
                <a:extLst>
                  <a:ext uri="{FF2B5EF4-FFF2-40B4-BE49-F238E27FC236}">
                    <a16:creationId xmlns:a16="http://schemas.microsoft.com/office/drawing/2014/main" id="{10D72033-0405-46A8-B5B5-5532741A45BB}"/>
                  </a:ext>
                </a:extLst>
              </p:cNvPr>
              <p:cNvSpPr txBox="1"/>
              <p:nvPr/>
            </p:nvSpPr>
            <p:spPr>
              <a:xfrm>
                <a:off x="3850664" y="1252076"/>
                <a:ext cx="1556487" cy="23975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/>
                  <a:t>CURRICULUM</a:t>
                </a:r>
                <a:endParaRPr lang="ru-RU" sz="2400" b="1" kern="1200" dirty="0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E3FDF408-C753-4542-B779-0780F6D82F9D}"/>
                </a:ext>
              </a:extLst>
            </p:cNvPr>
            <p:cNvGrpSpPr/>
            <p:nvPr/>
          </p:nvGrpSpPr>
          <p:grpSpPr>
            <a:xfrm>
              <a:off x="11866250" y="6106184"/>
              <a:ext cx="2739467" cy="2698203"/>
              <a:chOff x="1420901" y="2191384"/>
              <a:chExt cx="2739467" cy="2698203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72B550A4-55F2-4808-824D-E5DCFE17B017}"/>
                  </a:ext>
                </a:extLst>
              </p:cNvPr>
              <p:cNvSpPr/>
              <p:nvPr/>
            </p:nvSpPr>
            <p:spPr>
              <a:xfrm>
                <a:off x="1420901" y="2191384"/>
                <a:ext cx="2739467" cy="2698203"/>
              </a:xfrm>
              <a:prstGeom prst="ellipse">
                <a:avLst/>
              </a:prstGeom>
              <a:solidFill>
                <a:srgbClr val="FFC000">
                  <a:alpha val="47843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7" name="Овал 8">
                <a:extLst>
                  <a:ext uri="{FF2B5EF4-FFF2-40B4-BE49-F238E27FC236}">
                    <a16:creationId xmlns:a16="http://schemas.microsoft.com/office/drawing/2014/main" id="{C669E3BA-36BC-47BA-B6AF-EEE15A60C14B}"/>
                  </a:ext>
                </a:extLst>
              </p:cNvPr>
              <p:cNvSpPr txBox="1"/>
              <p:nvPr/>
            </p:nvSpPr>
            <p:spPr>
              <a:xfrm>
                <a:off x="1772990" y="3873439"/>
                <a:ext cx="2107282" cy="8561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800" b="1" kern="1200" dirty="0"/>
                  <a:t>BRAND + KNOW-HOW BUSINESS MODEL</a:t>
                </a:r>
                <a:endParaRPr lang="ru-RU" sz="1800" b="1" kern="1200" dirty="0"/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E7BF7596-01BE-4A7A-BC00-12EE7F92377F}"/>
                </a:ext>
              </a:extLst>
            </p:cNvPr>
            <p:cNvGrpSpPr/>
            <p:nvPr/>
          </p:nvGrpSpPr>
          <p:grpSpPr>
            <a:xfrm>
              <a:off x="10452215" y="4800656"/>
              <a:ext cx="3388261" cy="3129985"/>
              <a:chOff x="6866" y="885856"/>
              <a:chExt cx="3388261" cy="3129985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A17D0D0D-F090-43A4-A783-FA1DE39C83AA}"/>
                  </a:ext>
                </a:extLst>
              </p:cNvPr>
              <p:cNvSpPr/>
              <p:nvPr/>
            </p:nvSpPr>
            <p:spPr>
              <a:xfrm>
                <a:off x="6866" y="885856"/>
                <a:ext cx="3388261" cy="3129985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5" name="Овал 10">
                <a:extLst>
                  <a:ext uri="{FF2B5EF4-FFF2-40B4-BE49-F238E27FC236}">
                    <a16:creationId xmlns:a16="http://schemas.microsoft.com/office/drawing/2014/main" id="{D67866A5-FDCC-4A44-A3EA-644537581EBF}"/>
                  </a:ext>
                </a:extLst>
              </p:cNvPr>
              <p:cNvSpPr txBox="1"/>
              <p:nvPr/>
            </p:nvSpPr>
            <p:spPr>
              <a:xfrm>
                <a:off x="267502" y="1247008"/>
                <a:ext cx="1303177" cy="24076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/>
                  <a:t>SOFT</a:t>
                </a:r>
                <a:endParaRPr lang="ru-RU" sz="4000" b="1" kern="1200" dirty="0"/>
              </a:p>
              <a:p>
                <a:pPr marL="0" lvl="0" indent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1400" kern="1200" dirty="0"/>
              </a:p>
            </p:txBody>
          </p:sp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5C2292D-1A82-438E-BE12-AB11A20DCA80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494" y="334831"/>
            <a:ext cx="15868895" cy="481542"/>
          </a:xfrm>
        </p:spPr>
        <p:txBody>
          <a:bodyPr/>
          <a:lstStyle/>
          <a:p>
            <a:pPr algn="l"/>
            <a:r>
              <a:rPr lang="en-US" sz="3129" dirty="0"/>
              <a:t>PRODUCTS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0152" y="1083638"/>
            <a:ext cx="14694707" cy="382595"/>
          </a:xfrm>
        </p:spPr>
        <p:txBody>
          <a:bodyPr/>
          <a:lstStyle/>
          <a:p>
            <a:pPr algn="l"/>
            <a:r>
              <a:rPr lang="en-US" sz="241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modernization of school and out-of-school education, ROBBO has a complex solution.</a:t>
            </a:r>
          </a:p>
        </p:txBody>
      </p:sp>
    </p:spTree>
    <p:extLst>
      <p:ext uri="{BB962C8B-B14F-4D97-AF65-F5344CB8AC3E}">
        <p14:creationId xmlns:p14="http://schemas.microsoft.com/office/powerpoint/2010/main" val="11786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0726" y="2072046"/>
            <a:ext cx="11043724" cy="6081354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company is a free educational robotics on open software and hardware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products are represented in 18 countries of the world</a:t>
            </a:r>
          </a:p>
          <a:p>
            <a:pPr algn="just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represents two products on the EdTech global market: </a:t>
            </a:r>
          </a:p>
          <a:p>
            <a:pPr algn="just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ROBBO Class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solution for educational institutions that includes a set of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equipment, software and teaching materials for training young innovative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of the future in the field of: creative programming, circuit design and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microelectronics, mobile Robotics, Internet of Things (IoT) and smart home, 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prototyping and 3D printing. </a:t>
            </a:r>
          </a:p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l="69457" t="21956" r="1952" b="17946"/>
          <a:stretch/>
        </p:blipFill>
        <p:spPr>
          <a:xfrm>
            <a:off x="11644449" y="2748437"/>
            <a:ext cx="4645931" cy="5441793"/>
          </a:xfrm>
          <a:prstGeom prst="rect">
            <a:avLst/>
          </a:prstGeom>
        </p:spPr>
      </p:pic>
      <p:cxnSp>
        <p:nvCxnSpPr>
          <p:cNvPr id="10" name="Straight Connector 29"/>
          <p:cNvCxnSpPr/>
          <p:nvPr/>
        </p:nvCxnSpPr>
        <p:spPr>
          <a:xfrm>
            <a:off x="600725" y="2072046"/>
            <a:ext cx="1637512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км\Desktop\ЛОГО РОББ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72" y="224336"/>
            <a:ext cx="4800189" cy="1016317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17060A-AB92-4D68-8B6B-CC17A343C210}"/>
              </a:ext>
            </a:extLst>
          </p:cNvPr>
          <p:cNvSpPr/>
          <p:nvPr/>
        </p:nvSpPr>
        <p:spPr>
          <a:xfrm>
            <a:off x="215900" y="477615"/>
            <a:ext cx="1673686" cy="1016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725" y="420792"/>
            <a:ext cx="15454382" cy="481542"/>
          </a:xfrm>
        </p:spPr>
        <p:txBody>
          <a:bodyPr/>
          <a:lstStyle/>
          <a:p>
            <a:pPr algn="l"/>
            <a:r>
              <a:rPr lang="en-US" sz="3129" dirty="0"/>
              <a:t>B2B PRODUCT</a:t>
            </a:r>
            <a:r>
              <a:rPr lang="ru-RU" sz="3129" dirty="0"/>
              <a:t>. </a:t>
            </a:r>
            <a:r>
              <a:rPr lang="en-US" sz="3129" dirty="0"/>
              <a:t>ROBBO CLASS</a:t>
            </a:r>
          </a:p>
        </p:txBody>
      </p:sp>
    </p:spTree>
    <p:extLst>
      <p:ext uri="{BB962C8B-B14F-4D97-AF65-F5344CB8AC3E}">
        <p14:creationId xmlns:p14="http://schemas.microsoft.com/office/powerpoint/2010/main" val="26646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2014</Words>
  <Application>Microsoft Office PowerPoint</Application>
  <PresentationFormat>Произвольный</PresentationFormat>
  <Paragraphs>330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Bauhaus 93</vt:lpstr>
      <vt:lpstr>Calibri</vt:lpstr>
      <vt:lpstr>DK Plakkaat</vt:lpstr>
      <vt:lpstr>Times New Roman</vt:lpstr>
      <vt:lpstr>Wingdings</vt:lpstr>
      <vt:lpstr>Office Theme</vt:lpstr>
      <vt:lpstr>Презентация PowerPoint</vt:lpstr>
      <vt:lpstr>PROBLEM OF THE WORLD EDUCATION</vt:lpstr>
      <vt:lpstr>PROBLEM </vt:lpstr>
      <vt:lpstr>ROBBO SOLUTION: STEAM + Robotics = STREAM</vt:lpstr>
      <vt:lpstr>TECHNOLOGICAL INNOVATION</vt:lpstr>
      <vt:lpstr>SOLUTION </vt:lpstr>
      <vt:lpstr>TECHNOLOGY </vt:lpstr>
      <vt:lpstr>PRODUCTS</vt:lpstr>
      <vt:lpstr>B2B PRODUCT. ROBBO CLASS</vt:lpstr>
      <vt:lpstr>CLASS (1)</vt:lpstr>
      <vt:lpstr>CLASS (2)</vt:lpstr>
      <vt:lpstr>B2B PRODUCT. ROBBO CLUB FRANCHISE</vt:lpstr>
      <vt:lpstr>FRANCHISE (1)</vt:lpstr>
      <vt:lpstr>FRANCHISE (2)</vt:lpstr>
      <vt:lpstr>MARKET</vt:lpstr>
      <vt:lpstr>COMPETITORS</vt:lpstr>
      <vt:lpstr>TEAM</vt:lpstr>
      <vt:lpstr>ROBBO MISSION</vt:lpstr>
      <vt:lpstr>KEY ACHIEVEMENTS AND RESULTS OF ROBBO</vt:lpstr>
      <vt:lpstr>ROBBO KEY MESSAGE</vt:lpstr>
      <vt:lpstr>ROBBO LINKS</vt:lpstr>
      <vt:lpstr>ROBBO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2017-08-15T14:17:28Z</dcterms:created>
  <dcterms:modified xsi:type="dcterms:W3CDTF">2020-05-22T08:23:32Z</dcterms:modified>
</cp:coreProperties>
</file>